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8" r:id="rId2"/>
    <p:sldId id="269" r:id="rId3"/>
    <p:sldId id="270" r:id="rId4"/>
    <p:sldId id="271" r:id="rId5"/>
    <p:sldId id="272" r:id="rId6"/>
    <p:sldId id="274" r:id="rId7"/>
    <p:sldId id="273" r:id="rId8"/>
    <p:sldId id="299" r:id="rId9"/>
    <p:sldId id="275" r:id="rId10"/>
    <p:sldId id="276" r:id="rId11"/>
    <p:sldId id="277" r:id="rId12"/>
    <p:sldId id="278" r:id="rId13"/>
    <p:sldId id="287" r:id="rId14"/>
    <p:sldId id="279" r:id="rId15"/>
    <p:sldId id="280" r:id="rId16"/>
    <p:sldId id="256" r:id="rId17"/>
    <p:sldId id="259" r:id="rId18"/>
    <p:sldId id="257" r:id="rId19"/>
    <p:sldId id="260" r:id="rId20"/>
    <p:sldId id="261" r:id="rId21"/>
    <p:sldId id="262" r:id="rId22"/>
    <p:sldId id="263" r:id="rId23"/>
    <p:sldId id="264" r:id="rId24"/>
    <p:sldId id="265" r:id="rId25"/>
    <p:sldId id="266" r:id="rId26"/>
    <p:sldId id="267" r:id="rId27"/>
    <p:sldId id="288" r:id="rId28"/>
    <p:sldId id="296" r:id="rId29"/>
    <p:sldId id="297" r:id="rId30"/>
    <p:sldId id="298" r:id="rId31"/>
    <p:sldId id="289" r:id="rId32"/>
    <p:sldId id="281" r:id="rId33"/>
    <p:sldId id="282" r:id="rId34"/>
    <p:sldId id="283" r:id="rId35"/>
    <p:sldId id="300" r:id="rId36"/>
    <p:sldId id="284" r:id="rId37"/>
    <p:sldId id="286" r:id="rId38"/>
    <p:sldId id="294" r:id="rId39"/>
    <p:sldId id="285" r:id="rId40"/>
    <p:sldId id="290" r:id="rId41"/>
    <p:sldId id="291" r:id="rId42"/>
    <p:sldId id="292" r:id="rId43"/>
    <p:sldId id="295" r:id="rId44"/>
    <p:sldId id="293" r:id="rId45"/>
  </p:sldIdLst>
  <p:sldSz cx="9144000" cy="6858000" type="screen4x3"/>
  <p:notesSz cx="6797675" cy="9769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1FF8CE-3EB7-4A64-BAFC-E6E7DE07D06B}">
          <p14:sldIdLst>
            <p14:sldId id="268"/>
            <p14:sldId id="269"/>
            <p14:sldId id="270"/>
            <p14:sldId id="271"/>
            <p14:sldId id="272"/>
            <p14:sldId id="274"/>
            <p14:sldId id="273"/>
            <p14:sldId id="299"/>
            <p14:sldId id="275"/>
            <p14:sldId id="276"/>
            <p14:sldId id="277"/>
            <p14:sldId id="278"/>
          </p14:sldIdLst>
        </p14:section>
        <p14:section name="Untitled Section" id="{DD0C3FB1-FF3F-4E9D-A687-1E4DE7F2FD07}">
          <p14:sldIdLst>
            <p14:sldId id="287"/>
            <p14:sldId id="279"/>
            <p14:sldId id="280"/>
            <p14:sldId id="256"/>
            <p14:sldId id="259"/>
            <p14:sldId id="257"/>
            <p14:sldId id="260"/>
            <p14:sldId id="261"/>
            <p14:sldId id="262"/>
            <p14:sldId id="263"/>
            <p14:sldId id="264"/>
            <p14:sldId id="265"/>
            <p14:sldId id="266"/>
            <p14:sldId id="267"/>
            <p14:sldId id="288"/>
            <p14:sldId id="296"/>
            <p14:sldId id="297"/>
            <p14:sldId id="298"/>
            <p14:sldId id="289"/>
            <p14:sldId id="281"/>
            <p14:sldId id="282"/>
            <p14:sldId id="283"/>
            <p14:sldId id="300"/>
            <p14:sldId id="284"/>
            <p14:sldId id="286"/>
            <p14:sldId id="294"/>
            <p14:sldId id="285"/>
            <p14:sldId id="290"/>
            <p14:sldId id="291"/>
            <p14:sldId id="292"/>
            <p14:sldId id="295"/>
            <p14:sldId id="29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8" autoAdjust="0"/>
    <p:restoredTop sz="94660"/>
  </p:normalViewPr>
  <p:slideViewPr>
    <p:cSldViewPr>
      <p:cViewPr>
        <p:scale>
          <a:sx n="107" d="100"/>
          <a:sy n="107" d="100"/>
        </p:scale>
        <p:origin x="-120"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8.0105971128608927E-2"/>
          <c:y val="6.5585875984251973E-2"/>
          <c:w val="0.7242741141732284"/>
          <c:h val="0.59303371062992127"/>
        </c:manualLayout>
      </c:layout>
      <c:bar3DChart>
        <c:barDir val="col"/>
        <c:grouping val="clustered"/>
        <c:varyColors val="0"/>
        <c:ser>
          <c:idx val="0"/>
          <c:order val="0"/>
          <c:tx>
            <c:strRef>
              <c:f>Sheet1!$B$1</c:f>
              <c:strCache>
                <c:ptCount val="1"/>
                <c:pt idx="0">
                  <c:v>below</c:v>
                </c:pt>
              </c:strCache>
            </c:strRef>
          </c:tx>
          <c:invertIfNegative val="0"/>
          <c:cat>
            <c:strRef>
              <c:f>Sheet1!$A$2:$A$6</c:f>
              <c:strCache>
                <c:ptCount val="5"/>
                <c:pt idx="0">
                  <c:v>PSED</c:v>
                </c:pt>
                <c:pt idx="1">
                  <c:v>Physical</c:v>
                </c:pt>
                <c:pt idx="2">
                  <c:v>Literacy</c:v>
                </c:pt>
                <c:pt idx="3">
                  <c:v>Maths</c:v>
                </c:pt>
                <c:pt idx="4">
                  <c:v>communication</c:v>
                </c:pt>
              </c:strCache>
            </c:strRef>
          </c:cat>
          <c:val>
            <c:numRef>
              <c:f>Sheet1!$B$2:$B$6</c:f>
              <c:numCache>
                <c:formatCode>General</c:formatCode>
                <c:ptCount val="5"/>
                <c:pt idx="0">
                  <c:v>13.3</c:v>
                </c:pt>
                <c:pt idx="1">
                  <c:v>0</c:v>
                </c:pt>
                <c:pt idx="2">
                  <c:v>0</c:v>
                </c:pt>
                <c:pt idx="3">
                  <c:v>10</c:v>
                </c:pt>
                <c:pt idx="4">
                  <c:v>0</c:v>
                </c:pt>
              </c:numCache>
            </c:numRef>
          </c:val>
        </c:ser>
        <c:ser>
          <c:idx val="1"/>
          <c:order val="1"/>
          <c:tx>
            <c:strRef>
              <c:f>Sheet1!$C$1</c:f>
              <c:strCache>
                <c:ptCount val="1"/>
                <c:pt idx="0">
                  <c:v>typical</c:v>
                </c:pt>
              </c:strCache>
            </c:strRef>
          </c:tx>
          <c:invertIfNegative val="0"/>
          <c:cat>
            <c:strRef>
              <c:f>Sheet1!$A$2:$A$6</c:f>
              <c:strCache>
                <c:ptCount val="5"/>
                <c:pt idx="0">
                  <c:v>PSED</c:v>
                </c:pt>
                <c:pt idx="1">
                  <c:v>Physical</c:v>
                </c:pt>
                <c:pt idx="2">
                  <c:v>Literacy</c:v>
                </c:pt>
                <c:pt idx="3">
                  <c:v>Maths</c:v>
                </c:pt>
                <c:pt idx="4">
                  <c:v>communication</c:v>
                </c:pt>
              </c:strCache>
            </c:strRef>
          </c:cat>
          <c:val>
            <c:numRef>
              <c:f>Sheet1!$C$2:$C$6</c:f>
              <c:numCache>
                <c:formatCode>General</c:formatCode>
                <c:ptCount val="5"/>
                <c:pt idx="0">
                  <c:v>26.7</c:v>
                </c:pt>
                <c:pt idx="1">
                  <c:v>16.7</c:v>
                </c:pt>
                <c:pt idx="2">
                  <c:v>63.3</c:v>
                </c:pt>
                <c:pt idx="3">
                  <c:v>13.3</c:v>
                </c:pt>
                <c:pt idx="4">
                  <c:v>33.299999999999997</c:v>
                </c:pt>
              </c:numCache>
            </c:numRef>
          </c:val>
        </c:ser>
        <c:ser>
          <c:idx val="2"/>
          <c:order val="2"/>
          <c:tx>
            <c:strRef>
              <c:f>Sheet1!$D$1</c:f>
              <c:strCache>
                <c:ptCount val="1"/>
                <c:pt idx="0">
                  <c:v>Above</c:v>
                </c:pt>
              </c:strCache>
            </c:strRef>
          </c:tx>
          <c:invertIfNegative val="0"/>
          <c:cat>
            <c:strRef>
              <c:f>Sheet1!$A$2:$A$6</c:f>
              <c:strCache>
                <c:ptCount val="5"/>
                <c:pt idx="0">
                  <c:v>PSED</c:v>
                </c:pt>
                <c:pt idx="1">
                  <c:v>Physical</c:v>
                </c:pt>
                <c:pt idx="2">
                  <c:v>Literacy</c:v>
                </c:pt>
                <c:pt idx="3">
                  <c:v>Maths</c:v>
                </c:pt>
                <c:pt idx="4">
                  <c:v>communication</c:v>
                </c:pt>
              </c:strCache>
            </c:strRef>
          </c:cat>
          <c:val>
            <c:numRef>
              <c:f>Sheet1!$D$2:$D$6</c:f>
              <c:numCache>
                <c:formatCode>General</c:formatCode>
                <c:ptCount val="5"/>
                <c:pt idx="0">
                  <c:v>60</c:v>
                </c:pt>
                <c:pt idx="1">
                  <c:v>83.3</c:v>
                </c:pt>
                <c:pt idx="2">
                  <c:v>36.700000000000003</c:v>
                </c:pt>
                <c:pt idx="3">
                  <c:v>76.7</c:v>
                </c:pt>
                <c:pt idx="4">
                  <c:v>66.7</c:v>
                </c:pt>
              </c:numCache>
            </c:numRef>
          </c:val>
        </c:ser>
        <c:dLbls>
          <c:showLegendKey val="0"/>
          <c:showVal val="0"/>
          <c:showCatName val="0"/>
          <c:showSerName val="0"/>
          <c:showPercent val="0"/>
          <c:showBubbleSize val="0"/>
        </c:dLbls>
        <c:gapWidth val="150"/>
        <c:shape val="box"/>
        <c:axId val="118446720"/>
        <c:axId val="125047168"/>
        <c:axId val="0"/>
      </c:bar3DChart>
      <c:catAx>
        <c:axId val="118446720"/>
        <c:scaling>
          <c:orientation val="minMax"/>
        </c:scaling>
        <c:delete val="0"/>
        <c:axPos val="b"/>
        <c:majorTickMark val="out"/>
        <c:minorTickMark val="none"/>
        <c:tickLblPos val="nextTo"/>
        <c:crossAx val="125047168"/>
        <c:crosses val="autoZero"/>
        <c:auto val="1"/>
        <c:lblAlgn val="ctr"/>
        <c:lblOffset val="100"/>
        <c:noMultiLvlLbl val="0"/>
      </c:catAx>
      <c:valAx>
        <c:axId val="125047168"/>
        <c:scaling>
          <c:orientation val="minMax"/>
        </c:scaling>
        <c:delete val="0"/>
        <c:axPos val="l"/>
        <c:majorGridlines/>
        <c:numFmt formatCode="General" sourceLinked="1"/>
        <c:majorTickMark val="out"/>
        <c:minorTickMark val="none"/>
        <c:tickLblPos val="nextTo"/>
        <c:crossAx val="11844672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9475308641975315E-2"/>
          <c:y val="0.18359341426343961"/>
          <c:w val="0.84104938271604934"/>
          <c:h val="0.72643656167759219"/>
        </c:manualLayout>
      </c:layout>
      <c:pie3DChart>
        <c:varyColors val="1"/>
        <c:ser>
          <c:idx val="0"/>
          <c:order val="0"/>
          <c:tx>
            <c:strRef>
              <c:f>Sheet1!$B$1</c:f>
              <c:strCache>
                <c:ptCount val="1"/>
                <c:pt idx="0">
                  <c:v>Lessons</c:v>
                </c:pt>
              </c:strCache>
            </c:strRef>
          </c:tx>
          <c:dLbls>
            <c:showLegendKey val="0"/>
            <c:showVal val="0"/>
            <c:showCatName val="1"/>
            <c:showSerName val="0"/>
            <c:showPercent val="1"/>
            <c:showBubbleSize val="0"/>
            <c:showLeaderLines val="1"/>
          </c:dLbls>
          <c:cat>
            <c:strRef>
              <c:f>Sheet1!$A$2:$A$5</c:f>
              <c:strCache>
                <c:ptCount val="4"/>
                <c:pt idx="0">
                  <c:v>Outstanding</c:v>
                </c:pt>
                <c:pt idx="1">
                  <c:v>Good</c:v>
                </c:pt>
                <c:pt idx="2">
                  <c:v>RI</c:v>
                </c:pt>
                <c:pt idx="3">
                  <c:v>Inadequate</c:v>
                </c:pt>
              </c:strCache>
            </c:strRef>
          </c:cat>
          <c:val>
            <c:numRef>
              <c:f>Sheet1!$B$2:$B$5</c:f>
              <c:numCache>
                <c:formatCode>General</c:formatCode>
                <c:ptCount val="4"/>
                <c:pt idx="0">
                  <c:v>52</c:v>
                </c:pt>
                <c:pt idx="1">
                  <c:v>45</c:v>
                </c:pt>
                <c:pt idx="2">
                  <c:v>3</c:v>
                </c:pt>
                <c:pt idx="3">
                  <c:v>0</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environment</c:v>
                </c:pt>
              </c:strCache>
            </c:strRef>
          </c:tx>
          <c:spPr>
            <a:effectLst>
              <a:outerShdw blurRad="50800" dist="50800" dir="5400000" algn="ctr" rotWithShape="0">
                <a:srgbClr val="FF0000"/>
              </a:outerShdw>
            </a:effectLst>
          </c:spPr>
          <c:dPt>
            <c:idx val="1"/>
            <c:bubble3D val="0"/>
            <c:explosion val="10"/>
          </c:dPt>
          <c:dLbls>
            <c:showLegendKey val="0"/>
            <c:showVal val="0"/>
            <c:showCatName val="0"/>
            <c:showSerName val="0"/>
            <c:showPercent val="1"/>
            <c:showBubbleSize val="0"/>
            <c:showLeaderLines val="1"/>
          </c:dLbls>
          <c:cat>
            <c:strRef>
              <c:f>Sheet1!$A$2:$A$5</c:f>
              <c:strCache>
                <c:ptCount val="3"/>
                <c:pt idx="0">
                  <c:v>outstanding</c:v>
                </c:pt>
                <c:pt idx="1">
                  <c:v>good</c:v>
                </c:pt>
                <c:pt idx="2">
                  <c:v>RI</c:v>
                </c:pt>
              </c:strCache>
            </c:strRef>
          </c:cat>
          <c:val>
            <c:numRef>
              <c:f>Sheet1!$B$2:$B$5</c:f>
              <c:numCache>
                <c:formatCode>General</c:formatCode>
                <c:ptCount val="4"/>
                <c:pt idx="0">
                  <c:v>28</c:v>
                </c:pt>
                <c:pt idx="1">
                  <c:v>72</c:v>
                </c:pt>
                <c:pt idx="2">
                  <c:v>0</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books</c:v>
                </c:pt>
              </c:strCache>
            </c:strRef>
          </c:tx>
          <c:dLbls>
            <c:showLegendKey val="0"/>
            <c:showVal val="0"/>
            <c:showCatName val="0"/>
            <c:showSerName val="0"/>
            <c:showPercent val="1"/>
            <c:showBubbleSize val="0"/>
            <c:showLeaderLines val="1"/>
          </c:dLbls>
          <c:cat>
            <c:strRef>
              <c:f>Sheet1!$A$2:$A$5</c:f>
              <c:strCache>
                <c:ptCount val="3"/>
                <c:pt idx="0">
                  <c:v>os</c:v>
                </c:pt>
                <c:pt idx="1">
                  <c:v>good</c:v>
                </c:pt>
                <c:pt idx="2">
                  <c:v>RI</c:v>
                </c:pt>
              </c:strCache>
            </c:strRef>
          </c:cat>
          <c:val>
            <c:numRef>
              <c:f>Sheet1!$B$2:$B$5</c:f>
              <c:numCache>
                <c:formatCode>General</c:formatCode>
                <c:ptCount val="4"/>
                <c:pt idx="0">
                  <c:v>10</c:v>
                </c:pt>
                <c:pt idx="1">
                  <c:v>80</c:v>
                </c:pt>
                <c:pt idx="2">
                  <c:v>10</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884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88474"/>
          </a:xfrm>
          <a:prstGeom prst="rect">
            <a:avLst/>
          </a:prstGeom>
        </p:spPr>
        <p:txBody>
          <a:bodyPr vert="horz" lIns="91440" tIns="45720" rIns="91440" bIns="45720" rtlCol="0"/>
          <a:lstStyle>
            <a:lvl1pPr algn="r">
              <a:defRPr sz="1200"/>
            </a:lvl1pPr>
          </a:lstStyle>
          <a:p>
            <a:fld id="{70EA2864-66BF-4FCB-A126-870BED0B640B}" type="datetimeFigureOut">
              <a:rPr lang="en-GB" smtClean="0"/>
              <a:t>26/11/2015</a:t>
            </a:fld>
            <a:endParaRPr lang="en-GB"/>
          </a:p>
        </p:txBody>
      </p:sp>
      <p:sp>
        <p:nvSpPr>
          <p:cNvPr id="4" name="Slide Image Placeholder 3"/>
          <p:cNvSpPr>
            <a:spLocks noGrp="1" noRot="1" noChangeAspect="1"/>
          </p:cNvSpPr>
          <p:nvPr>
            <p:ph type="sldImg" idx="2"/>
          </p:nvPr>
        </p:nvSpPr>
        <p:spPr>
          <a:xfrm>
            <a:off x="957263" y="733425"/>
            <a:ext cx="4883150" cy="36623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40501"/>
            <a:ext cx="5438140" cy="43962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79306"/>
            <a:ext cx="2945659" cy="48847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279306"/>
            <a:ext cx="2945659" cy="488474"/>
          </a:xfrm>
          <a:prstGeom prst="rect">
            <a:avLst/>
          </a:prstGeom>
        </p:spPr>
        <p:txBody>
          <a:bodyPr vert="horz" lIns="91440" tIns="45720" rIns="91440" bIns="45720" rtlCol="0" anchor="b"/>
          <a:lstStyle>
            <a:lvl1pPr algn="r">
              <a:defRPr sz="1200"/>
            </a:lvl1pPr>
          </a:lstStyle>
          <a:p>
            <a:fld id="{505741B0-F87C-4F55-98B1-396ADE11FF1E}" type="slidenum">
              <a:rPr lang="en-GB" smtClean="0"/>
              <a:t>‹#›</a:t>
            </a:fld>
            <a:endParaRPr lang="en-GB"/>
          </a:p>
        </p:txBody>
      </p:sp>
    </p:spTree>
    <p:extLst>
      <p:ext uri="{BB962C8B-B14F-4D97-AF65-F5344CB8AC3E}">
        <p14:creationId xmlns:p14="http://schemas.microsoft.com/office/powerpoint/2010/main" val="1511222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5741B0-F87C-4F55-98B1-396ADE11FF1E}" type="slidenum">
              <a:rPr lang="en-GB" smtClean="0"/>
              <a:t>18</a:t>
            </a:fld>
            <a:endParaRPr lang="en-GB"/>
          </a:p>
        </p:txBody>
      </p:sp>
    </p:spTree>
    <p:extLst>
      <p:ext uri="{BB962C8B-B14F-4D97-AF65-F5344CB8AC3E}">
        <p14:creationId xmlns:p14="http://schemas.microsoft.com/office/powerpoint/2010/main" val="4200090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5741B0-F87C-4F55-98B1-396ADE11FF1E}" type="slidenum">
              <a:rPr lang="en-GB" smtClean="0"/>
              <a:t>20</a:t>
            </a:fld>
            <a:endParaRPr lang="en-GB"/>
          </a:p>
        </p:txBody>
      </p:sp>
    </p:spTree>
    <p:extLst>
      <p:ext uri="{BB962C8B-B14F-4D97-AF65-F5344CB8AC3E}">
        <p14:creationId xmlns:p14="http://schemas.microsoft.com/office/powerpoint/2010/main" val="3848382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5741B0-F87C-4F55-98B1-396ADE11FF1E}" type="slidenum">
              <a:rPr lang="en-GB" smtClean="0"/>
              <a:t>24</a:t>
            </a:fld>
            <a:endParaRPr lang="en-GB"/>
          </a:p>
        </p:txBody>
      </p:sp>
    </p:spTree>
    <p:extLst>
      <p:ext uri="{BB962C8B-B14F-4D97-AF65-F5344CB8AC3E}">
        <p14:creationId xmlns:p14="http://schemas.microsoft.com/office/powerpoint/2010/main" val="2995423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5741B0-F87C-4F55-98B1-396ADE11FF1E}" type="slidenum">
              <a:rPr lang="en-GB" smtClean="0"/>
              <a:t>27</a:t>
            </a:fld>
            <a:endParaRPr lang="en-GB"/>
          </a:p>
        </p:txBody>
      </p:sp>
    </p:spTree>
    <p:extLst>
      <p:ext uri="{BB962C8B-B14F-4D97-AF65-F5344CB8AC3E}">
        <p14:creationId xmlns:p14="http://schemas.microsoft.com/office/powerpoint/2010/main" val="3878601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C19369A-C0C0-4C46-A078-6FD079B62C27}" type="datetimeFigureOut">
              <a:rPr lang="en-GB" smtClean="0"/>
              <a:t>26/11/2015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DC84B-0230-4B35-AFFD-0BFA00DC58FA}" type="slidenum">
              <a:rPr lang="en-GB" smtClean="0"/>
              <a:t>‹#›</a:t>
            </a:fld>
            <a:endParaRPr lang="en-GB"/>
          </a:p>
        </p:txBody>
      </p:sp>
    </p:spTree>
    <p:extLst>
      <p:ext uri="{BB962C8B-B14F-4D97-AF65-F5344CB8AC3E}">
        <p14:creationId xmlns:p14="http://schemas.microsoft.com/office/powerpoint/2010/main" val="1057202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19369A-C0C0-4C46-A078-6FD079B62C27}" type="datetimeFigureOut">
              <a:rPr lang="en-GB" smtClean="0"/>
              <a:t>26/11/2015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DC84B-0230-4B35-AFFD-0BFA00DC58FA}" type="slidenum">
              <a:rPr lang="en-GB" smtClean="0"/>
              <a:t>‹#›</a:t>
            </a:fld>
            <a:endParaRPr lang="en-GB"/>
          </a:p>
        </p:txBody>
      </p:sp>
    </p:spTree>
    <p:extLst>
      <p:ext uri="{BB962C8B-B14F-4D97-AF65-F5344CB8AC3E}">
        <p14:creationId xmlns:p14="http://schemas.microsoft.com/office/powerpoint/2010/main" val="4206401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19369A-C0C0-4C46-A078-6FD079B62C27}" type="datetimeFigureOut">
              <a:rPr lang="en-GB" smtClean="0"/>
              <a:t>26/11/2015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DC84B-0230-4B35-AFFD-0BFA00DC58FA}" type="slidenum">
              <a:rPr lang="en-GB" smtClean="0"/>
              <a:t>‹#›</a:t>
            </a:fld>
            <a:endParaRPr lang="en-GB"/>
          </a:p>
        </p:txBody>
      </p:sp>
    </p:spTree>
    <p:extLst>
      <p:ext uri="{BB962C8B-B14F-4D97-AF65-F5344CB8AC3E}">
        <p14:creationId xmlns:p14="http://schemas.microsoft.com/office/powerpoint/2010/main" val="4139690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19369A-C0C0-4C46-A078-6FD079B62C27}" type="datetimeFigureOut">
              <a:rPr lang="en-GB" smtClean="0"/>
              <a:t>26/11/2015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DC84B-0230-4B35-AFFD-0BFA00DC58FA}" type="slidenum">
              <a:rPr lang="en-GB" smtClean="0"/>
              <a:t>‹#›</a:t>
            </a:fld>
            <a:endParaRPr lang="en-GB"/>
          </a:p>
        </p:txBody>
      </p:sp>
    </p:spTree>
    <p:extLst>
      <p:ext uri="{BB962C8B-B14F-4D97-AF65-F5344CB8AC3E}">
        <p14:creationId xmlns:p14="http://schemas.microsoft.com/office/powerpoint/2010/main" val="162768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19369A-C0C0-4C46-A078-6FD079B62C27}" type="datetimeFigureOut">
              <a:rPr lang="en-GB" smtClean="0"/>
              <a:t>26/11/2015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DC84B-0230-4B35-AFFD-0BFA00DC58FA}" type="slidenum">
              <a:rPr lang="en-GB" smtClean="0"/>
              <a:t>‹#›</a:t>
            </a:fld>
            <a:endParaRPr lang="en-GB"/>
          </a:p>
        </p:txBody>
      </p:sp>
    </p:spTree>
    <p:extLst>
      <p:ext uri="{BB962C8B-B14F-4D97-AF65-F5344CB8AC3E}">
        <p14:creationId xmlns:p14="http://schemas.microsoft.com/office/powerpoint/2010/main" val="380178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C19369A-C0C0-4C46-A078-6FD079B62C27}" type="datetimeFigureOut">
              <a:rPr lang="en-GB" smtClean="0"/>
              <a:t>26/11/2015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1DC84B-0230-4B35-AFFD-0BFA00DC58FA}" type="slidenum">
              <a:rPr lang="en-GB" smtClean="0"/>
              <a:t>‹#›</a:t>
            </a:fld>
            <a:endParaRPr lang="en-GB"/>
          </a:p>
        </p:txBody>
      </p:sp>
    </p:spTree>
    <p:extLst>
      <p:ext uri="{BB962C8B-B14F-4D97-AF65-F5344CB8AC3E}">
        <p14:creationId xmlns:p14="http://schemas.microsoft.com/office/powerpoint/2010/main" val="133906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C19369A-C0C0-4C46-A078-6FD079B62C27}" type="datetimeFigureOut">
              <a:rPr lang="en-GB" smtClean="0"/>
              <a:t>26/11/2015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1DC84B-0230-4B35-AFFD-0BFA00DC58FA}" type="slidenum">
              <a:rPr lang="en-GB" smtClean="0"/>
              <a:t>‹#›</a:t>
            </a:fld>
            <a:endParaRPr lang="en-GB"/>
          </a:p>
        </p:txBody>
      </p:sp>
    </p:spTree>
    <p:extLst>
      <p:ext uri="{BB962C8B-B14F-4D97-AF65-F5344CB8AC3E}">
        <p14:creationId xmlns:p14="http://schemas.microsoft.com/office/powerpoint/2010/main" val="201733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C19369A-C0C0-4C46-A078-6FD079B62C27}" type="datetimeFigureOut">
              <a:rPr lang="en-GB" smtClean="0"/>
              <a:t>26/11/2015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1DC84B-0230-4B35-AFFD-0BFA00DC58FA}" type="slidenum">
              <a:rPr lang="en-GB" smtClean="0"/>
              <a:t>‹#›</a:t>
            </a:fld>
            <a:endParaRPr lang="en-GB"/>
          </a:p>
        </p:txBody>
      </p:sp>
    </p:spTree>
    <p:extLst>
      <p:ext uri="{BB962C8B-B14F-4D97-AF65-F5344CB8AC3E}">
        <p14:creationId xmlns:p14="http://schemas.microsoft.com/office/powerpoint/2010/main" val="1793904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9369A-C0C0-4C46-A078-6FD079B62C27}" type="datetimeFigureOut">
              <a:rPr lang="en-GB" smtClean="0"/>
              <a:t>26/11/2015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1DC84B-0230-4B35-AFFD-0BFA00DC58FA}" type="slidenum">
              <a:rPr lang="en-GB" smtClean="0"/>
              <a:t>‹#›</a:t>
            </a:fld>
            <a:endParaRPr lang="en-GB"/>
          </a:p>
        </p:txBody>
      </p:sp>
    </p:spTree>
    <p:extLst>
      <p:ext uri="{BB962C8B-B14F-4D97-AF65-F5344CB8AC3E}">
        <p14:creationId xmlns:p14="http://schemas.microsoft.com/office/powerpoint/2010/main" val="258699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19369A-C0C0-4C46-A078-6FD079B62C27}" type="datetimeFigureOut">
              <a:rPr lang="en-GB" smtClean="0"/>
              <a:t>26/11/2015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1DC84B-0230-4B35-AFFD-0BFA00DC58FA}" type="slidenum">
              <a:rPr lang="en-GB" smtClean="0"/>
              <a:t>‹#›</a:t>
            </a:fld>
            <a:endParaRPr lang="en-GB"/>
          </a:p>
        </p:txBody>
      </p:sp>
    </p:spTree>
    <p:extLst>
      <p:ext uri="{BB962C8B-B14F-4D97-AF65-F5344CB8AC3E}">
        <p14:creationId xmlns:p14="http://schemas.microsoft.com/office/powerpoint/2010/main" val="23869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19369A-C0C0-4C46-A078-6FD079B62C27}" type="datetimeFigureOut">
              <a:rPr lang="en-GB" smtClean="0"/>
              <a:t>26/11/2015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1DC84B-0230-4B35-AFFD-0BFA00DC58FA}" type="slidenum">
              <a:rPr lang="en-GB" smtClean="0"/>
              <a:t>‹#›</a:t>
            </a:fld>
            <a:endParaRPr lang="en-GB"/>
          </a:p>
        </p:txBody>
      </p:sp>
    </p:spTree>
    <p:extLst>
      <p:ext uri="{BB962C8B-B14F-4D97-AF65-F5344CB8AC3E}">
        <p14:creationId xmlns:p14="http://schemas.microsoft.com/office/powerpoint/2010/main" val="1926098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9369A-C0C0-4C46-A078-6FD079B62C27}" type="datetimeFigureOut">
              <a:rPr lang="en-GB" smtClean="0"/>
              <a:t>26/11/2015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DC84B-0230-4B35-AFFD-0BFA00DC58FA}" type="slidenum">
              <a:rPr lang="en-GB" smtClean="0"/>
              <a:t>‹#›</a:t>
            </a:fld>
            <a:endParaRPr lang="en-GB"/>
          </a:p>
        </p:txBody>
      </p:sp>
    </p:spTree>
    <p:extLst>
      <p:ext uri="{BB962C8B-B14F-4D97-AF65-F5344CB8AC3E}">
        <p14:creationId xmlns:p14="http://schemas.microsoft.com/office/powerpoint/2010/main" val="7044653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timeanddate.com/holidays/uk/remembrance-sunday" TargetMode="External"/><Relationship Id="rId13" Type="http://schemas.openxmlformats.org/officeDocument/2006/relationships/hyperlink" Target="http://www.soldierscharity.org/get-involved/campaign-item/redwhite-and-blue-day" TargetMode="External"/><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google.co.uk/url?sa=i&amp;rct=j&amp;q=e+safety&amp;source=images&amp;cd=&amp;cad=rja&amp;uact=8&amp;ved=&amp;url=http://www.castilion.bexley.sch.uk/page/?title%3DE-Safety%26pid%3D54&amp;psig=AFQjCNHc54LumjZHuKP5gmT-K1xmkL9gbw&amp;ust=1447765276446979" TargetMode="External"/><Relationship Id="rId11" Type="http://schemas.openxmlformats.org/officeDocument/2006/relationships/image" Target="../media/image11.jpeg"/><Relationship Id="rId5" Type="http://schemas.openxmlformats.org/officeDocument/2006/relationships/image" Target="../media/image7.jpe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Holy Trinity Catholic School</a:t>
            </a:r>
            <a:br>
              <a:rPr lang="en-GB" dirty="0" smtClean="0"/>
            </a:br>
            <a:r>
              <a:rPr lang="en-GB" dirty="0" err="1" smtClean="0"/>
              <a:t>Headteacher’s</a:t>
            </a:r>
            <a:r>
              <a:rPr lang="en-GB" dirty="0" smtClean="0"/>
              <a:t> Report to Governors</a:t>
            </a:r>
            <a:br>
              <a:rPr lang="en-GB" dirty="0" smtClean="0"/>
            </a:br>
            <a:r>
              <a:rPr lang="en-GB" dirty="0" smtClean="0"/>
              <a:t>Autumn 2015</a:t>
            </a:r>
            <a:endParaRPr lang="en-GB" dirty="0"/>
          </a:p>
        </p:txBody>
      </p:sp>
      <p:pic>
        <p:nvPicPr>
          <p:cNvPr id="1026" name="Picture 2" descr="C:\Users\Headteacher\Pictures\web site\welcome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212976"/>
            <a:ext cx="6897958" cy="237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098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a:t>
            </a:r>
            <a:endParaRPr lang="en-GB" dirty="0"/>
          </a:p>
        </p:txBody>
      </p:sp>
      <p:sp>
        <p:nvSpPr>
          <p:cNvPr id="3" name="Content Placeholder 2"/>
          <p:cNvSpPr>
            <a:spLocks noGrp="1"/>
          </p:cNvSpPr>
          <p:nvPr>
            <p:ph idx="1"/>
          </p:nvPr>
        </p:nvSpPr>
        <p:spPr/>
        <p:txBody>
          <a:bodyPr>
            <a:normAutofit/>
          </a:bodyPr>
          <a:lstStyle/>
          <a:p>
            <a:r>
              <a:rPr lang="en-GB" sz="2000" dirty="0" smtClean="0"/>
              <a:t>Parent evenings went very well with all parents receiving highlighted end of year objectives for their children.</a:t>
            </a:r>
          </a:p>
          <a:p>
            <a:pPr marL="0" indent="0">
              <a:buNone/>
            </a:pPr>
            <a:endParaRPr lang="en-GB" sz="2000" dirty="0" smtClean="0"/>
          </a:p>
          <a:p>
            <a:r>
              <a:rPr lang="en-GB" sz="2000" dirty="0" smtClean="0"/>
              <a:t>New children’s record cards for all children have been issued which allows children to see which targets they have achieved and which ones they need to work on. </a:t>
            </a:r>
          </a:p>
          <a:p>
            <a:endParaRPr lang="en-GB" sz="2000" dirty="0"/>
          </a:p>
          <a:p>
            <a:r>
              <a:rPr lang="en-GB" sz="2000" dirty="0" smtClean="0"/>
              <a:t>First pupil progress meetings have taken place and children who require early interventions have been identified. </a:t>
            </a:r>
            <a:endParaRPr lang="en-GB" sz="2000" dirty="0"/>
          </a:p>
        </p:txBody>
      </p:sp>
    </p:spTree>
    <p:extLst>
      <p:ext uri="{BB962C8B-B14F-4D97-AF65-F5344CB8AC3E}">
        <p14:creationId xmlns:p14="http://schemas.microsoft.com/office/powerpoint/2010/main" val="1340315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Development</a:t>
            </a:r>
            <a:endParaRPr lang="en-GB" dirty="0"/>
          </a:p>
        </p:txBody>
      </p:sp>
      <p:sp>
        <p:nvSpPr>
          <p:cNvPr id="3" name="Content Placeholder 2"/>
          <p:cNvSpPr>
            <a:spLocks noGrp="1"/>
          </p:cNvSpPr>
          <p:nvPr>
            <p:ph idx="1"/>
          </p:nvPr>
        </p:nvSpPr>
        <p:spPr/>
        <p:txBody>
          <a:bodyPr>
            <a:normAutofit/>
          </a:bodyPr>
          <a:lstStyle/>
          <a:p>
            <a:pPr marL="0" indent="0">
              <a:buNone/>
            </a:pPr>
            <a:r>
              <a:rPr lang="en-GB" sz="1800" dirty="0" smtClean="0"/>
              <a:t>Insets this term have focussed on:</a:t>
            </a:r>
          </a:p>
          <a:p>
            <a:pPr marL="0" indent="0">
              <a:buNone/>
            </a:pPr>
            <a:r>
              <a:rPr lang="en-GB" sz="1800" dirty="0" smtClean="0"/>
              <a:t>RE, Maths, Gifted and Talented, Science, SEND, New Assessment procedures.</a:t>
            </a:r>
          </a:p>
          <a:p>
            <a:pPr marL="0" indent="0">
              <a:buNone/>
            </a:pPr>
            <a:endParaRPr lang="en-GB" sz="1800" dirty="0" smtClean="0"/>
          </a:p>
          <a:p>
            <a:pPr marL="0" indent="0">
              <a:buNone/>
            </a:pPr>
            <a:r>
              <a:rPr lang="en-GB" sz="1800" u="sng" dirty="0" smtClean="0"/>
              <a:t>Training undertaken in Autumn</a:t>
            </a:r>
          </a:p>
          <a:p>
            <a:r>
              <a:rPr lang="en-GB" sz="1800" dirty="0" smtClean="0"/>
              <a:t>Whole school training on safeguarding and Prevent.</a:t>
            </a:r>
          </a:p>
          <a:p>
            <a:r>
              <a:rPr lang="en-GB" sz="1800" dirty="0" smtClean="0"/>
              <a:t>Induction for new staff</a:t>
            </a:r>
          </a:p>
          <a:p>
            <a:r>
              <a:rPr lang="en-GB" sz="1800" dirty="0" smtClean="0"/>
              <a:t>New RE leaders course</a:t>
            </a:r>
          </a:p>
          <a:p>
            <a:r>
              <a:rPr lang="en-GB" sz="1800" dirty="0" smtClean="0"/>
              <a:t>RE course for new teachers</a:t>
            </a:r>
          </a:p>
          <a:p>
            <a:r>
              <a:rPr lang="en-GB" sz="1800" dirty="0" smtClean="0"/>
              <a:t>E-Safety</a:t>
            </a:r>
          </a:p>
          <a:p>
            <a:r>
              <a:rPr lang="en-GB" sz="1800" dirty="0" smtClean="0"/>
              <a:t>Fire awareness course</a:t>
            </a:r>
          </a:p>
          <a:p>
            <a:r>
              <a:rPr lang="en-GB" sz="1800" dirty="0" smtClean="0"/>
              <a:t>Every Child a Writer intervention</a:t>
            </a:r>
          </a:p>
          <a:p>
            <a:r>
              <a:rPr lang="en-GB" sz="1800" dirty="0" smtClean="0"/>
              <a:t>NQT</a:t>
            </a:r>
          </a:p>
          <a:p>
            <a:r>
              <a:rPr lang="en-GB" sz="1800" dirty="0" smtClean="0"/>
              <a:t>Anti Bullying Training</a:t>
            </a:r>
            <a:endParaRPr lang="en-GB" sz="1800" dirty="0"/>
          </a:p>
        </p:txBody>
      </p:sp>
    </p:spTree>
    <p:extLst>
      <p:ext uri="{BB962C8B-B14F-4D97-AF65-F5344CB8AC3E}">
        <p14:creationId xmlns:p14="http://schemas.microsoft.com/office/powerpoint/2010/main" val="3019250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fontScale="90000"/>
          </a:bodyPr>
          <a:lstStyle/>
          <a:p>
            <a:r>
              <a:rPr lang="en-GB" dirty="0" smtClean="0"/>
              <a:t>Progress of school development plan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4235523"/>
              </p:ext>
            </p:extLst>
          </p:nvPr>
        </p:nvGraphicFramePr>
        <p:xfrm>
          <a:off x="526654" y="836712"/>
          <a:ext cx="8579297" cy="4119880"/>
        </p:xfrm>
        <a:graphic>
          <a:graphicData uri="http://schemas.openxmlformats.org/drawingml/2006/table">
            <a:tbl>
              <a:tblPr firstRow="1" bandRow="1">
                <a:tableStyleId>{5C22544A-7EE6-4342-B048-85BDC9FD1C3A}</a:tableStyleId>
              </a:tblPr>
              <a:tblGrid>
                <a:gridCol w="2859765"/>
                <a:gridCol w="1429883"/>
                <a:gridCol w="1429883"/>
                <a:gridCol w="1429883"/>
                <a:gridCol w="1429883"/>
              </a:tblGrid>
              <a:tr h="611480">
                <a:tc gridSpan="4">
                  <a:txBody>
                    <a:bodyPr/>
                    <a:lstStyle/>
                    <a:p>
                      <a:r>
                        <a:rPr lang="en-GB" dirty="0" smtClean="0"/>
                        <a:t>The Progress of Key Priorities within the</a:t>
                      </a:r>
                      <a:r>
                        <a:rPr lang="en-GB" baseline="0" dirty="0" smtClean="0"/>
                        <a:t> School Development Plan- Leadership and Management</a:t>
                      </a:r>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endParaRPr lang="en-GB" dirty="0"/>
                    </a:p>
                  </a:txBody>
                  <a:tcPr/>
                </a:tc>
              </a:tr>
              <a:tr h="370840">
                <a:tc>
                  <a:txBody>
                    <a:bodyPr/>
                    <a:lstStyle/>
                    <a:p>
                      <a:r>
                        <a:rPr lang="en-GB" sz="1400" dirty="0" smtClean="0"/>
                        <a:t>Objection/Action</a:t>
                      </a:r>
                      <a:endParaRPr lang="en-GB" sz="1400" dirty="0"/>
                    </a:p>
                  </a:txBody>
                  <a:tcPr/>
                </a:tc>
                <a:tc>
                  <a:txBody>
                    <a:bodyPr/>
                    <a:lstStyle/>
                    <a:p>
                      <a:r>
                        <a:rPr lang="en-GB" sz="1400" dirty="0" smtClean="0"/>
                        <a:t>On target</a:t>
                      </a:r>
                      <a:endParaRPr lang="en-GB" sz="1400" dirty="0"/>
                    </a:p>
                  </a:txBody>
                  <a:tcPr/>
                </a:tc>
                <a:tc>
                  <a:txBody>
                    <a:bodyPr/>
                    <a:lstStyle/>
                    <a:p>
                      <a:r>
                        <a:rPr lang="en-GB" sz="1400" dirty="0" smtClean="0"/>
                        <a:t>Partially on target</a:t>
                      </a:r>
                      <a:endParaRPr lang="en-GB" sz="1400" dirty="0"/>
                    </a:p>
                  </a:txBody>
                  <a:tcPr/>
                </a:tc>
                <a:tc>
                  <a:txBody>
                    <a:bodyPr/>
                    <a:lstStyle/>
                    <a:p>
                      <a:r>
                        <a:rPr lang="en-GB" sz="1400" dirty="0" smtClean="0"/>
                        <a:t>Off target</a:t>
                      </a:r>
                      <a:endParaRPr lang="en-GB" sz="1400" dirty="0"/>
                    </a:p>
                  </a:txBody>
                  <a:tcPr/>
                </a:tc>
                <a:tc>
                  <a:txBody>
                    <a:bodyPr/>
                    <a:lstStyle/>
                    <a:p>
                      <a:r>
                        <a:rPr lang="en-GB" sz="1400" dirty="0" smtClean="0"/>
                        <a:t>notes</a:t>
                      </a:r>
                      <a:endParaRPr lang="en-GB" sz="1400" dirty="0"/>
                    </a:p>
                  </a:txBody>
                  <a:tcPr/>
                </a:tc>
              </a:tr>
              <a:tr h="370840">
                <a:tc>
                  <a:txBody>
                    <a:bodyPr/>
                    <a:lstStyle/>
                    <a:p>
                      <a:r>
                        <a:rPr lang="en-GB" sz="1400" dirty="0" smtClean="0"/>
                        <a:t>Completion of whole school SEF</a:t>
                      </a:r>
                      <a:r>
                        <a:rPr lang="en-GB" sz="1400" baseline="0" dirty="0" smtClean="0"/>
                        <a:t> </a:t>
                      </a:r>
                      <a:endParaRPr lang="en-GB" sz="1400" dirty="0"/>
                    </a:p>
                  </a:txBody>
                  <a:tcPr/>
                </a:tc>
                <a:tc>
                  <a:txBody>
                    <a:bodyPr/>
                    <a:lstStyle/>
                    <a:p>
                      <a:r>
                        <a:rPr lang="en-GB" sz="1400" dirty="0" smtClean="0"/>
                        <a:t>√</a:t>
                      </a:r>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370840">
                <a:tc>
                  <a:txBody>
                    <a:bodyPr/>
                    <a:lstStyle/>
                    <a:p>
                      <a:r>
                        <a:rPr lang="en-GB" sz="1400" dirty="0" smtClean="0"/>
                        <a:t>To challenge the MAC board to exercise its strategic view </a:t>
                      </a:r>
                      <a:endParaRPr lang="en-GB" sz="1400" dirty="0"/>
                    </a:p>
                  </a:txBody>
                  <a:tcPr/>
                </a:tc>
                <a:tc>
                  <a:txBody>
                    <a:bodyPr/>
                    <a:lstStyle/>
                    <a:p>
                      <a:endParaRPr lang="en-GB" sz="1400"/>
                    </a:p>
                  </a:txBody>
                  <a:tcPr/>
                </a:tc>
                <a:tc>
                  <a:txBody>
                    <a:bodyPr/>
                    <a:lstStyle/>
                    <a:p>
                      <a:r>
                        <a:rPr lang="en-GB" sz="1400" dirty="0" smtClean="0"/>
                        <a:t>√</a:t>
                      </a:r>
                    </a:p>
                    <a:p>
                      <a:endParaRPr lang="en-GB" sz="1400" dirty="0"/>
                    </a:p>
                  </a:txBody>
                  <a:tcPr/>
                </a:tc>
                <a:tc>
                  <a:txBody>
                    <a:bodyPr/>
                    <a:lstStyle/>
                    <a:p>
                      <a:endParaRPr lang="en-GB" sz="1400"/>
                    </a:p>
                  </a:txBody>
                  <a:tcPr/>
                </a:tc>
                <a:tc>
                  <a:txBody>
                    <a:bodyPr/>
                    <a:lstStyle/>
                    <a:p>
                      <a:r>
                        <a:rPr lang="en-GB" sz="1400" dirty="0" smtClean="0"/>
                        <a:t>1</a:t>
                      </a:r>
                      <a:endParaRPr lang="en-GB" sz="1400" dirty="0"/>
                    </a:p>
                  </a:txBody>
                  <a:tcPr/>
                </a:tc>
              </a:tr>
              <a:tr h="370840">
                <a:tc>
                  <a:txBody>
                    <a:bodyPr/>
                    <a:lstStyle/>
                    <a:p>
                      <a:r>
                        <a:rPr lang="en-GB" sz="1400" dirty="0" smtClean="0"/>
                        <a:t>To develop better leadership of learning and teaching</a:t>
                      </a:r>
                      <a:endParaRPr lang="en-GB" sz="1400" dirty="0"/>
                    </a:p>
                  </a:txBody>
                  <a:tcPr/>
                </a:tc>
                <a:tc>
                  <a:txBody>
                    <a:bodyPr/>
                    <a:lstStyle/>
                    <a:p>
                      <a:r>
                        <a:rPr lang="en-GB" sz="1400" dirty="0" smtClean="0"/>
                        <a:t>√</a:t>
                      </a:r>
                    </a:p>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370840">
                <a:tc>
                  <a:txBody>
                    <a:bodyPr/>
                    <a:lstStyle/>
                    <a:p>
                      <a:r>
                        <a:rPr lang="en-GB" sz="1400" dirty="0" smtClean="0"/>
                        <a:t>Enhance the role of middle leaders</a:t>
                      </a:r>
                      <a:endParaRPr lang="en-GB" sz="1400" dirty="0"/>
                    </a:p>
                  </a:txBody>
                  <a:tcPr/>
                </a:tc>
                <a:tc>
                  <a:txBody>
                    <a:bodyPr/>
                    <a:lstStyle/>
                    <a:p>
                      <a:r>
                        <a:rPr lang="en-GB" sz="1400" dirty="0" smtClean="0"/>
                        <a:t>√</a:t>
                      </a:r>
                    </a:p>
                    <a:p>
                      <a:endParaRPr lang="en-GB" sz="1400" dirty="0"/>
                    </a:p>
                  </a:txBody>
                  <a:tcPr/>
                </a:tc>
                <a:tc>
                  <a:txBody>
                    <a:bodyPr/>
                    <a:lstStyle/>
                    <a:p>
                      <a:endParaRPr lang="en-GB" sz="1400"/>
                    </a:p>
                  </a:txBody>
                  <a:tcPr/>
                </a:tc>
                <a:tc>
                  <a:txBody>
                    <a:bodyPr/>
                    <a:lstStyle/>
                    <a:p>
                      <a:endParaRPr lang="en-GB" sz="1400"/>
                    </a:p>
                  </a:txBody>
                  <a:tcPr/>
                </a:tc>
                <a:tc>
                  <a:txBody>
                    <a:bodyPr/>
                    <a:lstStyle/>
                    <a:p>
                      <a:r>
                        <a:rPr lang="en-GB" sz="1400" dirty="0" smtClean="0"/>
                        <a:t>2</a:t>
                      </a:r>
                      <a:endParaRPr lang="en-GB" sz="1400" dirty="0"/>
                    </a:p>
                  </a:txBody>
                  <a:tcPr/>
                </a:tc>
              </a:tr>
              <a:tr h="370840">
                <a:tc>
                  <a:txBody>
                    <a:bodyPr/>
                    <a:lstStyle/>
                    <a:p>
                      <a:r>
                        <a:rPr lang="en-GB" sz="1400" dirty="0" smtClean="0"/>
                        <a:t>Ensure performance management is challenging and fair</a:t>
                      </a:r>
                      <a:endParaRPr lang="en-GB" sz="1400" dirty="0"/>
                    </a:p>
                  </a:txBody>
                  <a:tcPr/>
                </a:tc>
                <a:tc>
                  <a:txBody>
                    <a:bodyPr/>
                    <a:lstStyle/>
                    <a:p>
                      <a:r>
                        <a:rPr lang="en-GB" sz="1400" dirty="0" smtClean="0"/>
                        <a:t>√</a:t>
                      </a:r>
                    </a:p>
                    <a:p>
                      <a:endParaRPr lang="en-GB" sz="1400" dirty="0"/>
                    </a:p>
                  </a:txBody>
                  <a:tcPr/>
                </a:tc>
                <a:tc>
                  <a:txBody>
                    <a:bodyPr/>
                    <a:lstStyle/>
                    <a:p>
                      <a:endParaRPr lang="en-GB" sz="1400"/>
                    </a:p>
                  </a:txBody>
                  <a:tcPr/>
                </a:tc>
                <a:tc>
                  <a:txBody>
                    <a:bodyPr/>
                    <a:lstStyle/>
                    <a:p>
                      <a:endParaRPr lang="en-GB" sz="1400"/>
                    </a:p>
                  </a:txBody>
                  <a:tcPr/>
                </a:tc>
                <a:tc>
                  <a:txBody>
                    <a:bodyPr/>
                    <a:lstStyle/>
                    <a:p>
                      <a:r>
                        <a:rPr lang="en-GB" sz="1400" dirty="0" smtClean="0"/>
                        <a:t>3</a:t>
                      </a:r>
                      <a:endParaRPr lang="en-GB" sz="1400" dirty="0"/>
                    </a:p>
                  </a:txBody>
                  <a:tcPr/>
                </a:tc>
              </a:tr>
              <a:tr h="370840">
                <a:tc>
                  <a:txBody>
                    <a:bodyPr/>
                    <a:lstStyle/>
                    <a:p>
                      <a:r>
                        <a:rPr lang="en-GB" sz="1400" dirty="0" smtClean="0"/>
                        <a:t>Enhance the school</a:t>
                      </a:r>
                      <a:r>
                        <a:rPr lang="en-GB" sz="1400" baseline="0" dirty="0" smtClean="0"/>
                        <a:t> environment reflecting children’s ideas.</a:t>
                      </a:r>
                      <a:endParaRPr lang="en-GB" sz="1400" dirty="0"/>
                    </a:p>
                  </a:txBody>
                  <a:tcPr/>
                </a:tc>
                <a:tc>
                  <a:txBody>
                    <a:bodyPr/>
                    <a:lstStyle/>
                    <a:p>
                      <a:r>
                        <a:rPr lang="en-GB" sz="1400" dirty="0" smtClean="0"/>
                        <a:t>√</a:t>
                      </a:r>
                    </a:p>
                    <a:p>
                      <a:endParaRPr lang="en-GB" sz="1400" dirty="0"/>
                    </a:p>
                  </a:txBody>
                  <a:tcPr/>
                </a:tc>
                <a:tc>
                  <a:txBody>
                    <a:bodyPr/>
                    <a:lstStyle/>
                    <a:p>
                      <a:endParaRPr lang="en-GB" sz="1400" dirty="0"/>
                    </a:p>
                  </a:txBody>
                  <a:tcPr/>
                </a:tc>
                <a:tc>
                  <a:txBody>
                    <a:bodyPr/>
                    <a:lstStyle/>
                    <a:p>
                      <a:endParaRPr lang="en-GB" sz="1400" dirty="0"/>
                    </a:p>
                  </a:txBody>
                  <a:tcPr/>
                </a:tc>
                <a:tc>
                  <a:txBody>
                    <a:bodyPr/>
                    <a:lstStyle/>
                    <a:p>
                      <a:r>
                        <a:rPr lang="en-GB" sz="1400" dirty="0" smtClean="0"/>
                        <a:t>4</a:t>
                      </a:r>
                      <a:endParaRPr lang="en-GB" sz="1400" dirty="0"/>
                    </a:p>
                  </a:txBody>
                  <a:tcPr/>
                </a:tc>
              </a:tr>
            </a:tbl>
          </a:graphicData>
        </a:graphic>
      </p:graphicFrame>
      <p:sp>
        <p:nvSpPr>
          <p:cNvPr id="5" name="TextBox 4"/>
          <p:cNvSpPr txBox="1"/>
          <p:nvPr/>
        </p:nvSpPr>
        <p:spPr>
          <a:xfrm>
            <a:off x="467544" y="4995173"/>
            <a:ext cx="8676456" cy="1169551"/>
          </a:xfrm>
          <a:prstGeom prst="rect">
            <a:avLst/>
          </a:prstGeom>
          <a:noFill/>
        </p:spPr>
        <p:txBody>
          <a:bodyPr wrap="square" rtlCol="0">
            <a:spAutoFit/>
          </a:bodyPr>
          <a:lstStyle/>
          <a:p>
            <a:pPr marL="342900" indent="-342900">
              <a:buAutoNum type="arabicPeriod"/>
            </a:pPr>
            <a:r>
              <a:rPr lang="en-GB" sz="1400" dirty="0" smtClean="0"/>
              <a:t>Learning walks with other MAC heads and subject leaders have taken place.</a:t>
            </a:r>
          </a:p>
          <a:p>
            <a:pPr marL="342900" indent="-342900">
              <a:buAutoNum type="arabicPeriod"/>
            </a:pPr>
            <a:r>
              <a:rPr lang="en-GB" sz="1400" dirty="0" smtClean="0"/>
              <a:t>Numeracy and English Leaders reported to the board at this meeting.</a:t>
            </a:r>
          </a:p>
          <a:p>
            <a:r>
              <a:rPr lang="en-GB" sz="1400" dirty="0"/>
              <a:t>3</a:t>
            </a:r>
            <a:r>
              <a:rPr lang="en-GB" sz="1400" dirty="0" smtClean="0"/>
              <a:t>. PM objectives completed and recommendations for performance management have gone to pay committee and been agreed. </a:t>
            </a:r>
          </a:p>
          <a:p>
            <a:r>
              <a:rPr lang="en-GB" sz="1400" dirty="0"/>
              <a:t>4</a:t>
            </a:r>
            <a:r>
              <a:rPr lang="en-GB" sz="1400" dirty="0" smtClean="0"/>
              <a:t>. New junior Leadership team introduced to hear the children’s voice.</a:t>
            </a:r>
            <a:endParaRPr lang="en-GB" sz="1400" dirty="0"/>
          </a:p>
        </p:txBody>
      </p:sp>
    </p:spTree>
    <p:extLst>
      <p:ext uri="{BB962C8B-B14F-4D97-AF65-F5344CB8AC3E}">
        <p14:creationId xmlns:p14="http://schemas.microsoft.com/office/powerpoint/2010/main" val="2221626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Self Evaluation- Leadership and Management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6283619"/>
              </p:ext>
            </p:extLst>
          </p:nvPr>
        </p:nvGraphicFramePr>
        <p:xfrm>
          <a:off x="457200" y="1600200"/>
          <a:ext cx="8229599" cy="4572000"/>
        </p:xfrm>
        <a:graphic>
          <a:graphicData uri="http://schemas.openxmlformats.org/drawingml/2006/table">
            <a:tbl>
              <a:tblPr firstRow="1" bandRow="1">
                <a:tableStyleId>{5C22544A-7EE6-4342-B048-85BDC9FD1C3A}</a:tableStyleId>
              </a:tblPr>
              <a:tblGrid>
                <a:gridCol w="2681057"/>
                <a:gridCol w="1180709"/>
                <a:gridCol w="1117130"/>
                <a:gridCol w="995717"/>
                <a:gridCol w="1127493"/>
                <a:gridCol w="1127493"/>
              </a:tblGrid>
              <a:tr h="370840">
                <a:tc>
                  <a:txBody>
                    <a:bodyPr/>
                    <a:lstStyle/>
                    <a:p>
                      <a:r>
                        <a:rPr lang="en-GB" sz="1400" dirty="0" smtClean="0"/>
                        <a:t>Descriptors</a:t>
                      </a:r>
                      <a:endParaRPr lang="en-GB" sz="1400" dirty="0"/>
                    </a:p>
                  </a:txBody>
                  <a:tcPr/>
                </a:tc>
                <a:tc>
                  <a:txBody>
                    <a:bodyPr/>
                    <a:lstStyle/>
                    <a:p>
                      <a:r>
                        <a:rPr lang="en-GB" sz="1400" dirty="0" smtClean="0"/>
                        <a:t>Outstanding</a:t>
                      </a:r>
                      <a:endParaRPr lang="en-GB" sz="1400" dirty="0"/>
                    </a:p>
                  </a:txBody>
                  <a:tcPr/>
                </a:tc>
                <a:tc>
                  <a:txBody>
                    <a:bodyPr/>
                    <a:lstStyle/>
                    <a:p>
                      <a:r>
                        <a:rPr lang="en-GB" sz="1400" dirty="0" smtClean="0"/>
                        <a:t>Good</a:t>
                      </a:r>
                      <a:endParaRPr lang="en-GB" sz="1400" dirty="0"/>
                    </a:p>
                  </a:txBody>
                  <a:tcPr/>
                </a:tc>
                <a:tc>
                  <a:txBody>
                    <a:bodyPr/>
                    <a:lstStyle/>
                    <a:p>
                      <a:r>
                        <a:rPr lang="en-GB" sz="1400" dirty="0" smtClean="0"/>
                        <a:t>Requires</a:t>
                      </a:r>
                      <a:r>
                        <a:rPr lang="en-GB" sz="1400" baseline="0" dirty="0" smtClean="0"/>
                        <a:t> Improvement</a:t>
                      </a:r>
                      <a:endParaRPr lang="en-GB" sz="1400" dirty="0"/>
                    </a:p>
                  </a:txBody>
                  <a:tcPr/>
                </a:tc>
                <a:tc>
                  <a:txBody>
                    <a:bodyPr/>
                    <a:lstStyle/>
                    <a:p>
                      <a:r>
                        <a:rPr lang="en-GB" sz="1400" dirty="0" smtClean="0"/>
                        <a:t>Inadequate</a:t>
                      </a:r>
                      <a:endParaRPr lang="en-GB" sz="1400" dirty="0"/>
                    </a:p>
                  </a:txBody>
                  <a:tcPr/>
                </a:tc>
                <a:tc>
                  <a:txBody>
                    <a:bodyPr/>
                    <a:lstStyle/>
                    <a:p>
                      <a:r>
                        <a:rPr lang="en-GB" sz="1400" dirty="0" smtClean="0"/>
                        <a:t>Notes</a:t>
                      </a:r>
                      <a:endParaRPr lang="en-GB" sz="1400" dirty="0"/>
                    </a:p>
                  </a:txBody>
                  <a:tcPr/>
                </a:tc>
              </a:tr>
              <a:tr h="370840">
                <a:tc>
                  <a:txBody>
                    <a:bodyPr/>
                    <a:lstStyle/>
                    <a:p>
                      <a:r>
                        <a:rPr lang="en-GB" sz="1200" dirty="0" smtClean="0"/>
                        <a:t>Leaders and governors are committed to setting high</a:t>
                      </a:r>
                      <a:r>
                        <a:rPr lang="en-GB" sz="1200" baseline="0" dirty="0" smtClean="0"/>
                        <a:t> expectations</a:t>
                      </a:r>
                      <a:endParaRPr lang="en-GB" sz="12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r h="370840">
                <a:tc>
                  <a:txBody>
                    <a:bodyPr/>
                    <a:lstStyle/>
                    <a:p>
                      <a:r>
                        <a:rPr lang="en-GB" sz="1200" dirty="0" smtClean="0"/>
                        <a:t>Leaders and governors focus consistently on improving outcomes for all pupils</a:t>
                      </a:r>
                      <a:endParaRPr lang="en-GB" sz="1200" dirty="0"/>
                    </a:p>
                  </a:txBody>
                  <a:tcPr/>
                </a:tc>
                <a:tc>
                  <a:txBody>
                    <a:bodyPr/>
                    <a:lstStyle/>
                    <a:p>
                      <a:r>
                        <a:rPr lang="en-GB" dirty="0" smtClean="0"/>
                        <a:t>√</a:t>
                      </a:r>
                    </a:p>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200" dirty="0" smtClean="0"/>
                        <a:t>Leadership promotes equality of opportunity and diversity.</a:t>
                      </a:r>
                      <a:endParaRPr lang="en-GB" sz="1200" dirty="0"/>
                    </a:p>
                  </a:txBody>
                  <a:tcPr/>
                </a:tc>
                <a:tc>
                  <a:txBody>
                    <a:bodyPr/>
                    <a:lstStyle/>
                    <a:p>
                      <a:endParaRPr lang="en-GB"/>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r>
              <a:tr h="370840">
                <a:tc>
                  <a:txBody>
                    <a:bodyPr/>
                    <a:lstStyle/>
                    <a:p>
                      <a:r>
                        <a:rPr lang="en-GB" sz="1200" dirty="0" smtClean="0"/>
                        <a:t>Pupils’ spiritual, moral, social and cultural development as well as British values are at the heart of the school</a:t>
                      </a:r>
                      <a:endParaRPr lang="en-GB" sz="1200" dirty="0"/>
                    </a:p>
                  </a:txBody>
                  <a:tcPr/>
                </a:tc>
                <a:tc>
                  <a:txBody>
                    <a:bodyPr/>
                    <a:lstStyle/>
                    <a:p>
                      <a:r>
                        <a:rPr lang="en-GB" dirty="0" smtClean="0"/>
                        <a:t>√</a:t>
                      </a:r>
                    </a:p>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r>
              <a:tr h="370840">
                <a:tc>
                  <a:txBody>
                    <a:bodyPr/>
                    <a:lstStyle/>
                    <a:p>
                      <a:r>
                        <a:rPr lang="en-GB" sz="1200" dirty="0" smtClean="0"/>
                        <a:t>Safeguarding is effective including protecting pupils from radicalisation and extremism</a:t>
                      </a:r>
                      <a:endParaRPr lang="en-GB" sz="12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200" dirty="0" smtClean="0"/>
                        <a:t>There is effective deployment of Pupil</a:t>
                      </a:r>
                      <a:r>
                        <a:rPr lang="en-GB" sz="1200" baseline="0" dirty="0" smtClean="0"/>
                        <a:t> Premium, SEND, Sports grant funding.</a:t>
                      </a:r>
                      <a:endParaRPr lang="en-GB" sz="12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4145075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Self-Evaluation- Leadership and Management</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6298202"/>
              </p:ext>
            </p:extLst>
          </p:nvPr>
        </p:nvGraphicFramePr>
        <p:xfrm>
          <a:off x="468313" y="1125538"/>
          <a:ext cx="8229600" cy="1651000"/>
        </p:xfrm>
        <a:graphic>
          <a:graphicData uri="http://schemas.openxmlformats.org/drawingml/2006/table">
            <a:tbl>
              <a:tblPr firstRow="1" bandRow="1">
                <a:tableStyleId>{5C22544A-7EE6-4342-B048-85BDC9FD1C3A}</a:tableStyleId>
              </a:tblPr>
              <a:tblGrid>
                <a:gridCol w="2159471"/>
                <a:gridCol w="1512168"/>
                <a:gridCol w="1296144"/>
                <a:gridCol w="1890217"/>
                <a:gridCol w="1371600"/>
              </a:tblGrid>
              <a:tr h="370840">
                <a:tc>
                  <a:txBody>
                    <a:bodyPr/>
                    <a:lstStyle/>
                    <a:p>
                      <a:r>
                        <a:rPr lang="en-GB" dirty="0" smtClean="0"/>
                        <a:t>Area</a:t>
                      </a:r>
                      <a:endParaRPr lang="en-GB" dirty="0"/>
                    </a:p>
                  </a:txBody>
                  <a:tcPr/>
                </a:tc>
                <a:tc>
                  <a:txBody>
                    <a:bodyPr/>
                    <a:lstStyle/>
                    <a:p>
                      <a:r>
                        <a:rPr lang="en-GB" dirty="0" smtClean="0"/>
                        <a:t>Grade</a:t>
                      </a:r>
                      <a:endParaRPr lang="en-GB" dirty="0"/>
                    </a:p>
                  </a:txBody>
                  <a:tcPr/>
                </a:tc>
                <a:tc gridSpan="3">
                  <a:txBody>
                    <a:bodyPr/>
                    <a:lstStyle/>
                    <a:p>
                      <a:endParaRPr lang="en-GB" dirty="0"/>
                    </a:p>
                  </a:txBody>
                  <a:tcPr/>
                </a:tc>
                <a:tc hMerge="1">
                  <a:txBody>
                    <a:bodyPr/>
                    <a:lstStyle/>
                    <a:p>
                      <a:endParaRPr lang="en-GB"/>
                    </a:p>
                  </a:txBody>
                  <a:tcPr/>
                </a:tc>
                <a:tc hMerge="1">
                  <a:txBody>
                    <a:bodyPr/>
                    <a:lstStyle/>
                    <a:p>
                      <a:endParaRPr lang="en-GB"/>
                    </a:p>
                  </a:txBody>
                  <a:tcPr/>
                </a:tc>
              </a:tr>
              <a:tr h="370840">
                <a:tc>
                  <a:txBody>
                    <a:bodyPr/>
                    <a:lstStyle/>
                    <a:p>
                      <a:endParaRPr lang="en-GB" dirty="0"/>
                    </a:p>
                  </a:txBody>
                  <a:tcPr/>
                </a:tc>
                <a:tc>
                  <a:txBody>
                    <a:bodyPr/>
                    <a:lstStyle/>
                    <a:p>
                      <a:r>
                        <a:rPr lang="en-GB" dirty="0" smtClean="0"/>
                        <a:t>outstanding</a:t>
                      </a:r>
                      <a:endParaRPr lang="en-GB" dirty="0"/>
                    </a:p>
                  </a:txBody>
                  <a:tcPr/>
                </a:tc>
                <a:tc>
                  <a:txBody>
                    <a:bodyPr/>
                    <a:lstStyle/>
                    <a:p>
                      <a:r>
                        <a:rPr lang="en-GB" dirty="0" smtClean="0"/>
                        <a:t>Good</a:t>
                      </a:r>
                      <a:endParaRPr lang="en-GB" dirty="0"/>
                    </a:p>
                  </a:txBody>
                  <a:tcPr/>
                </a:tc>
                <a:tc>
                  <a:txBody>
                    <a:bodyPr/>
                    <a:lstStyle/>
                    <a:p>
                      <a:r>
                        <a:rPr lang="en-GB" dirty="0" smtClean="0"/>
                        <a:t>Requires improvement</a:t>
                      </a:r>
                      <a:endParaRPr lang="en-GB" dirty="0"/>
                    </a:p>
                  </a:txBody>
                  <a:tcPr/>
                </a:tc>
                <a:tc>
                  <a:txBody>
                    <a:bodyPr/>
                    <a:lstStyle/>
                    <a:p>
                      <a:r>
                        <a:rPr lang="en-GB" dirty="0" smtClean="0"/>
                        <a:t>Inadequate</a:t>
                      </a:r>
                      <a:endParaRPr lang="en-GB" dirty="0"/>
                    </a:p>
                  </a:txBody>
                  <a:tcPr/>
                </a:tc>
              </a:tr>
              <a:tr h="370840">
                <a:tc>
                  <a:txBody>
                    <a:bodyPr/>
                    <a:lstStyle/>
                    <a:p>
                      <a:r>
                        <a:rPr lang="en-GB" dirty="0" smtClean="0"/>
                        <a:t>Leadership and Management</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a:t>
                      </a:r>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
        <p:nvSpPr>
          <p:cNvPr id="5" name="TextBox 4"/>
          <p:cNvSpPr txBox="1"/>
          <p:nvPr/>
        </p:nvSpPr>
        <p:spPr>
          <a:xfrm>
            <a:off x="395536" y="2917011"/>
            <a:ext cx="8424936" cy="3785652"/>
          </a:xfrm>
          <a:prstGeom prst="rect">
            <a:avLst/>
          </a:prstGeom>
          <a:noFill/>
        </p:spPr>
        <p:txBody>
          <a:bodyPr wrap="square" rtlCol="0">
            <a:spAutoFit/>
          </a:bodyPr>
          <a:lstStyle/>
          <a:p>
            <a:r>
              <a:rPr lang="en-GB" sz="1200" dirty="0" smtClean="0"/>
              <a:t>Strengths</a:t>
            </a:r>
          </a:p>
          <a:p>
            <a:pPr marL="171450" indent="-171450">
              <a:buFont typeface="Arial" panose="020B0604020202020204" pitchFamily="34" charset="0"/>
              <a:buChar char="•"/>
            </a:pPr>
            <a:r>
              <a:rPr lang="en-GB" sz="1200" dirty="0" smtClean="0"/>
              <a:t>Robust yet supportive performance management system- teaching and its impact on learning is evaluated formally each term.</a:t>
            </a:r>
          </a:p>
          <a:p>
            <a:pPr marL="171450" indent="-171450">
              <a:buFont typeface="Arial" panose="020B0604020202020204" pitchFamily="34" charset="0"/>
              <a:buChar char="•"/>
            </a:pPr>
            <a:r>
              <a:rPr lang="en-GB" sz="1200" dirty="0" smtClean="0"/>
              <a:t>Development of middle leaders</a:t>
            </a:r>
          </a:p>
          <a:p>
            <a:pPr marL="171450" indent="-171450">
              <a:buFont typeface="Arial" panose="020B0604020202020204" pitchFamily="34" charset="0"/>
              <a:buChar char="•"/>
            </a:pPr>
            <a:r>
              <a:rPr lang="en-GB" sz="1200" dirty="0" smtClean="0"/>
              <a:t>Pupils’ attainment and achievement- monitored termly to ensure high standards are sustained and improved on.</a:t>
            </a:r>
          </a:p>
          <a:p>
            <a:pPr marL="171450" indent="-171450">
              <a:buFont typeface="Arial" panose="020B0604020202020204" pitchFamily="34" charset="0"/>
              <a:buChar char="•"/>
            </a:pPr>
            <a:r>
              <a:rPr lang="en-GB" sz="1200" dirty="0" smtClean="0"/>
              <a:t>The school’s development plan is focussed and identifies the school’s many strengths and provides a perceptive view of areas for further development.</a:t>
            </a:r>
          </a:p>
          <a:p>
            <a:pPr marL="171450" indent="-171450">
              <a:buFont typeface="Arial" panose="020B0604020202020204" pitchFamily="34" charset="0"/>
              <a:buChar char="•"/>
            </a:pPr>
            <a:r>
              <a:rPr lang="en-GB" sz="1200" dirty="0" smtClean="0"/>
              <a:t>Audits- This year’s annual H&amp;S, and finance audits have been very good.</a:t>
            </a:r>
          </a:p>
          <a:p>
            <a:pPr marL="171450" indent="-171450">
              <a:buFont typeface="Arial" panose="020B0604020202020204" pitchFamily="34" charset="0"/>
              <a:buChar char="•"/>
            </a:pPr>
            <a:r>
              <a:rPr lang="en-GB" sz="1200" dirty="0" smtClean="0"/>
              <a:t>Staff well being survey was excellent </a:t>
            </a:r>
          </a:p>
          <a:p>
            <a:pPr marL="171450" indent="-171450">
              <a:buFont typeface="Arial" panose="020B0604020202020204" pitchFamily="34" charset="0"/>
              <a:buChar char="•"/>
            </a:pPr>
            <a:r>
              <a:rPr lang="en-GB" sz="1200" dirty="0" smtClean="0"/>
              <a:t>Governors’ Impact- Governors continue to closely monitor the school and challenge the Head</a:t>
            </a:r>
          </a:p>
          <a:p>
            <a:pPr marL="171450" indent="-171450">
              <a:buFont typeface="Arial" panose="020B0604020202020204" pitchFamily="34" charset="0"/>
              <a:buChar char="•"/>
            </a:pPr>
            <a:r>
              <a:rPr lang="en-GB" sz="1200" dirty="0" smtClean="0"/>
              <a:t>Strong engagement with families- through the newsletter, coffee mornings, parent questionnaires. Parents feel that their views are valued and used to improve the school further. </a:t>
            </a:r>
          </a:p>
          <a:p>
            <a:pPr marL="171450" indent="-171450">
              <a:buFont typeface="Arial" panose="020B0604020202020204" pitchFamily="34" charset="0"/>
              <a:buChar char="•"/>
            </a:pPr>
            <a:r>
              <a:rPr lang="en-GB" sz="1200" dirty="0" smtClean="0"/>
              <a:t>Pupil voice- New junior leadership team to meet senior leadership team fortnightly for a working lunch, discussing key priorities for the children and school.</a:t>
            </a:r>
          </a:p>
          <a:p>
            <a:endParaRPr lang="en-GB" sz="1200" dirty="0"/>
          </a:p>
          <a:p>
            <a:r>
              <a:rPr lang="en-GB" sz="1200" dirty="0" smtClean="0"/>
              <a:t>Priorities for Improvement</a:t>
            </a:r>
          </a:p>
          <a:p>
            <a:endParaRPr lang="en-GB" sz="1200" dirty="0"/>
          </a:p>
          <a:p>
            <a:r>
              <a:rPr lang="en-GB" sz="1200" dirty="0" smtClean="0"/>
              <a:t>Additional opportunities for families to feed into the school improvement cycle</a:t>
            </a:r>
          </a:p>
          <a:p>
            <a:r>
              <a:rPr lang="en-GB" sz="1200" dirty="0" smtClean="0"/>
              <a:t>Succession planning for SLT</a:t>
            </a:r>
          </a:p>
          <a:p>
            <a:r>
              <a:rPr lang="en-GB" sz="1200" dirty="0" smtClean="0"/>
              <a:t>To improve links with the parish once the new priest has arrived. </a:t>
            </a:r>
          </a:p>
          <a:p>
            <a:endParaRPr lang="en-GB" sz="1200" dirty="0"/>
          </a:p>
        </p:txBody>
      </p:sp>
    </p:spTree>
    <p:extLst>
      <p:ext uri="{BB962C8B-B14F-4D97-AF65-F5344CB8AC3E}">
        <p14:creationId xmlns:p14="http://schemas.microsoft.com/office/powerpoint/2010/main" val="2815787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eadteacher\Pictures\web site\children.jpg"/>
          <p:cNvPicPr>
            <a:picLocks noChangeAspect="1" noChangeArrowheads="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1288579" y="1076739"/>
            <a:ext cx="6840760" cy="45605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dirty="0"/>
              <a:t>The </a:t>
            </a:r>
            <a:r>
              <a:rPr lang="en-GB" dirty="0" smtClean="0"/>
              <a:t>Outcomes </a:t>
            </a:r>
            <a:r>
              <a:rPr lang="en-GB" dirty="0"/>
              <a:t>of pupils at the school</a:t>
            </a:r>
            <a:br>
              <a:rPr lang="en-GB" dirty="0"/>
            </a:br>
            <a:endParaRPr lang="en-GB" dirty="0"/>
          </a:p>
        </p:txBody>
      </p:sp>
    </p:spTree>
    <p:extLst>
      <p:ext uri="{BB962C8B-B14F-4D97-AF65-F5344CB8AC3E}">
        <p14:creationId xmlns:p14="http://schemas.microsoft.com/office/powerpoint/2010/main" val="111337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6632"/>
            <a:ext cx="7772400" cy="1470025"/>
          </a:xfrm>
        </p:spPr>
        <p:txBody>
          <a:bodyPr/>
          <a:lstStyle/>
          <a:p>
            <a:r>
              <a:rPr lang="en-GB" dirty="0" smtClean="0"/>
              <a:t>2015 </a:t>
            </a:r>
            <a:r>
              <a:rPr lang="en-GB" dirty="0" err="1" smtClean="0"/>
              <a:t>Raiseonline</a:t>
            </a:r>
            <a:r>
              <a:rPr lang="en-GB" dirty="0" smtClean="0"/>
              <a:t> Presentation</a:t>
            </a:r>
            <a:endParaRPr lang="en-GB" dirty="0"/>
          </a:p>
        </p:txBody>
      </p:sp>
      <p:sp>
        <p:nvSpPr>
          <p:cNvPr id="3" name="Subtitle 2"/>
          <p:cNvSpPr>
            <a:spLocks noGrp="1"/>
          </p:cNvSpPr>
          <p:nvPr>
            <p:ph type="subTitle" idx="1"/>
          </p:nvPr>
        </p:nvSpPr>
        <p:spPr>
          <a:xfrm>
            <a:off x="467544" y="3501008"/>
            <a:ext cx="8208912" cy="4032448"/>
          </a:xfrm>
        </p:spPr>
        <p:txBody>
          <a:bodyPr>
            <a:normAutofit/>
          </a:bodyPr>
          <a:lstStyle/>
          <a:p>
            <a:endParaRPr lang="en-GB" dirty="0" smtClean="0">
              <a:solidFill>
                <a:schemeClr val="tx1"/>
              </a:solidFill>
            </a:endParaRPr>
          </a:p>
          <a:p>
            <a:r>
              <a:rPr lang="en-GB" dirty="0" smtClean="0">
                <a:solidFill>
                  <a:schemeClr val="tx1"/>
                </a:solidFill>
              </a:rPr>
              <a:t>Aim:</a:t>
            </a:r>
          </a:p>
          <a:p>
            <a:pPr marL="457200" indent="-457200" algn="l">
              <a:buFont typeface="Arial" panose="020B0604020202020204" pitchFamily="34" charset="0"/>
              <a:buChar char="•"/>
            </a:pPr>
            <a:r>
              <a:rPr lang="en-GB" dirty="0" smtClean="0">
                <a:solidFill>
                  <a:schemeClr val="tx1"/>
                </a:solidFill>
              </a:rPr>
              <a:t>To analyse data on attainment and progress, from ‘</a:t>
            </a:r>
            <a:r>
              <a:rPr lang="en-GB" dirty="0" err="1" smtClean="0">
                <a:solidFill>
                  <a:schemeClr val="tx1"/>
                </a:solidFill>
              </a:rPr>
              <a:t>Raiseonline</a:t>
            </a:r>
            <a:r>
              <a:rPr lang="en-GB" dirty="0" smtClean="0">
                <a:solidFill>
                  <a:schemeClr val="tx1"/>
                </a:solidFill>
              </a:rPr>
              <a:t>’, to enable governors, or those with a similar responsibility, to hold senior leaders to account.</a:t>
            </a:r>
            <a:endParaRPr lang="en-GB" dirty="0">
              <a:solidFill>
                <a:schemeClr val="tx1"/>
              </a:solidFill>
            </a:endParaRPr>
          </a:p>
        </p:txBody>
      </p:sp>
      <p:pic>
        <p:nvPicPr>
          <p:cNvPr id="8194" name="Picture 2" descr="C:\Users\Headteacher\Pictures\web site\prayer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556792"/>
            <a:ext cx="6242050" cy="259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748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PRIOR ATTAINMENT AT KS1</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53746513"/>
              </p:ext>
            </p:extLst>
          </p:nvPr>
        </p:nvGraphicFramePr>
        <p:xfrm>
          <a:off x="457200" y="1600200"/>
          <a:ext cx="8229600" cy="1879992"/>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GB" dirty="0" smtClean="0"/>
                        <a:t>NC Year Starting </a:t>
                      </a:r>
                      <a:endParaRPr lang="en-GB" dirty="0"/>
                    </a:p>
                  </a:txBody>
                  <a:tcPr/>
                </a:tc>
                <a:tc>
                  <a:txBody>
                    <a:bodyPr/>
                    <a:lstStyle/>
                    <a:p>
                      <a:r>
                        <a:rPr lang="en-GB" dirty="0" smtClean="0"/>
                        <a:t>SCHOOL</a:t>
                      </a:r>
                      <a:endParaRPr lang="en-GB" dirty="0"/>
                    </a:p>
                  </a:txBody>
                  <a:tcPr/>
                </a:tc>
                <a:tc>
                  <a:txBody>
                    <a:bodyPr/>
                    <a:lstStyle/>
                    <a:p>
                      <a:r>
                        <a:rPr lang="en-GB" dirty="0" smtClean="0"/>
                        <a:t>NATIONAL</a:t>
                      </a:r>
                      <a:endParaRPr lang="en-GB" dirty="0"/>
                    </a:p>
                  </a:txBody>
                  <a:tcPr/>
                </a:tc>
                <a:tc>
                  <a:txBody>
                    <a:bodyPr/>
                    <a:lstStyle/>
                    <a:p>
                      <a:r>
                        <a:rPr lang="en-GB" dirty="0" smtClean="0"/>
                        <a:t>DIFFERENCE</a:t>
                      </a:r>
                      <a:endParaRPr lang="en-GB" dirty="0"/>
                    </a:p>
                  </a:txBody>
                  <a:tcPr/>
                </a:tc>
              </a:tr>
              <a:tr h="396632">
                <a:tc>
                  <a:txBody>
                    <a:bodyPr/>
                    <a:lstStyle/>
                    <a:p>
                      <a:r>
                        <a:rPr lang="en-GB" dirty="0" smtClean="0"/>
                        <a:t>Year 6</a:t>
                      </a:r>
                      <a:endParaRPr lang="en-GB" dirty="0"/>
                    </a:p>
                  </a:txBody>
                  <a:tcPr/>
                </a:tc>
                <a:tc>
                  <a:txBody>
                    <a:bodyPr/>
                    <a:lstStyle/>
                    <a:p>
                      <a:r>
                        <a:rPr lang="en-GB" dirty="0" smtClean="0"/>
                        <a:t>17.2</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15.5</a:t>
                      </a:r>
                      <a:endParaRPr lang="en-GB" dirty="0"/>
                    </a:p>
                  </a:txBody>
                  <a:tcPr/>
                </a:tc>
                <a:tc>
                  <a:txBody>
                    <a:bodyPr/>
                    <a:lstStyle/>
                    <a:p>
                      <a:r>
                        <a:rPr lang="en-GB" dirty="0" smtClean="0"/>
                        <a:t>1.7</a:t>
                      </a:r>
                      <a:endParaRPr lang="en-GB" dirty="0"/>
                    </a:p>
                  </a:txBody>
                  <a:tcPr/>
                </a:tc>
              </a:tr>
              <a:tr h="370840">
                <a:tc>
                  <a:txBody>
                    <a:bodyPr/>
                    <a:lstStyle/>
                    <a:p>
                      <a:r>
                        <a:rPr lang="en-GB" dirty="0" smtClean="0"/>
                        <a:t>Year 5</a:t>
                      </a:r>
                      <a:endParaRPr lang="en-GB" dirty="0"/>
                    </a:p>
                  </a:txBody>
                  <a:tcPr/>
                </a:tc>
                <a:tc>
                  <a:txBody>
                    <a:bodyPr/>
                    <a:lstStyle/>
                    <a:p>
                      <a:r>
                        <a:rPr lang="en-GB" dirty="0" smtClean="0"/>
                        <a:t>17.3</a:t>
                      </a:r>
                      <a:endParaRPr lang="en-GB" dirty="0"/>
                    </a:p>
                  </a:txBody>
                  <a:tcPr/>
                </a:tc>
                <a:tc>
                  <a:txBody>
                    <a:bodyPr/>
                    <a:lstStyle/>
                    <a:p>
                      <a:r>
                        <a:rPr lang="en-GB" dirty="0" smtClean="0"/>
                        <a:t>15.8</a:t>
                      </a:r>
                      <a:endParaRPr lang="en-GB" dirty="0"/>
                    </a:p>
                  </a:txBody>
                  <a:tcPr/>
                </a:tc>
                <a:tc>
                  <a:txBody>
                    <a:bodyPr/>
                    <a:lstStyle/>
                    <a:p>
                      <a:r>
                        <a:rPr lang="en-GB" dirty="0" smtClean="0"/>
                        <a:t>1.5</a:t>
                      </a:r>
                      <a:endParaRPr lang="en-GB" dirty="0"/>
                    </a:p>
                  </a:txBody>
                  <a:tcPr/>
                </a:tc>
              </a:tr>
              <a:tr h="370840">
                <a:tc>
                  <a:txBody>
                    <a:bodyPr/>
                    <a:lstStyle/>
                    <a:p>
                      <a:r>
                        <a:rPr lang="en-GB" dirty="0" smtClean="0"/>
                        <a:t>Year 4</a:t>
                      </a:r>
                      <a:endParaRPr lang="en-GB" dirty="0"/>
                    </a:p>
                  </a:txBody>
                  <a:tcPr/>
                </a:tc>
                <a:tc>
                  <a:txBody>
                    <a:bodyPr/>
                    <a:lstStyle/>
                    <a:p>
                      <a:r>
                        <a:rPr lang="en-GB" dirty="0" smtClean="0"/>
                        <a:t>16.5</a:t>
                      </a:r>
                      <a:endParaRPr lang="en-GB" dirty="0"/>
                    </a:p>
                  </a:txBody>
                  <a:tcPr/>
                </a:tc>
                <a:tc>
                  <a:txBody>
                    <a:bodyPr/>
                    <a:lstStyle/>
                    <a:p>
                      <a:r>
                        <a:rPr lang="en-GB" dirty="0" smtClean="0"/>
                        <a:t>15.9</a:t>
                      </a:r>
                      <a:endParaRPr lang="en-GB" dirty="0"/>
                    </a:p>
                  </a:txBody>
                  <a:tcPr/>
                </a:tc>
                <a:tc>
                  <a:txBody>
                    <a:bodyPr/>
                    <a:lstStyle/>
                    <a:p>
                      <a:r>
                        <a:rPr lang="en-GB" dirty="0" smtClean="0"/>
                        <a:t>0.6</a:t>
                      </a:r>
                      <a:endParaRPr lang="en-GB" dirty="0"/>
                    </a:p>
                  </a:txBody>
                  <a:tcPr/>
                </a:tc>
              </a:tr>
              <a:tr h="370840">
                <a:tc>
                  <a:txBody>
                    <a:bodyPr/>
                    <a:lstStyle/>
                    <a:p>
                      <a:r>
                        <a:rPr lang="en-GB" dirty="0" smtClean="0"/>
                        <a:t>Year 3</a:t>
                      </a:r>
                      <a:endParaRPr lang="en-GB" dirty="0"/>
                    </a:p>
                  </a:txBody>
                  <a:tcPr/>
                </a:tc>
                <a:tc>
                  <a:txBody>
                    <a:bodyPr/>
                    <a:lstStyle/>
                    <a:p>
                      <a:r>
                        <a:rPr lang="en-GB" dirty="0" smtClean="0"/>
                        <a:t>17.6</a:t>
                      </a:r>
                      <a:endParaRPr lang="en-GB" dirty="0"/>
                    </a:p>
                  </a:txBody>
                  <a:tcPr/>
                </a:tc>
                <a:tc>
                  <a:txBody>
                    <a:bodyPr/>
                    <a:lstStyle/>
                    <a:p>
                      <a:r>
                        <a:rPr lang="en-GB" dirty="0" smtClean="0"/>
                        <a:t>16.1</a:t>
                      </a:r>
                      <a:endParaRPr lang="en-GB" dirty="0"/>
                    </a:p>
                  </a:txBody>
                  <a:tcPr/>
                </a:tc>
                <a:tc>
                  <a:txBody>
                    <a:bodyPr/>
                    <a:lstStyle/>
                    <a:p>
                      <a:r>
                        <a:rPr lang="en-GB" dirty="0" smtClean="0"/>
                        <a:t>1.5</a:t>
                      </a:r>
                      <a:endParaRPr lang="en-GB" dirty="0"/>
                    </a:p>
                  </a:txBody>
                  <a:tcPr/>
                </a:tc>
              </a:tr>
            </a:tbl>
          </a:graphicData>
        </a:graphic>
      </p:graphicFrame>
      <p:sp>
        <p:nvSpPr>
          <p:cNvPr id="7" name="TextBox 6"/>
          <p:cNvSpPr txBox="1"/>
          <p:nvPr/>
        </p:nvSpPr>
        <p:spPr>
          <a:xfrm>
            <a:off x="539552" y="3789040"/>
            <a:ext cx="8420318" cy="2308324"/>
          </a:xfrm>
          <a:prstGeom prst="rect">
            <a:avLst/>
          </a:prstGeom>
          <a:noFill/>
        </p:spPr>
        <p:txBody>
          <a:bodyPr wrap="none" rtlCol="0">
            <a:spAutoFit/>
          </a:bodyPr>
          <a:lstStyle/>
          <a:p>
            <a:r>
              <a:rPr lang="en-GB" dirty="0" smtClean="0"/>
              <a:t>ANALYSIS:</a:t>
            </a:r>
          </a:p>
          <a:p>
            <a:pPr marL="285750" indent="-285750">
              <a:buFont typeface="Arial" panose="020B0604020202020204" pitchFamily="34" charset="0"/>
              <a:buChar char="•"/>
            </a:pPr>
            <a:r>
              <a:rPr lang="en-GB" dirty="0" smtClean="0"/>
              <a:t>Prior attainment in APS from KS1 is above national for all KS2 year groups.</a:t>
            </a:r>
          </a:p>
          <a:p>
            <a:pPr marL="285750" indent="-285750">
              <a:buFont typeface="Arial" panose="020B0604020202020204" pitchFamily="34" charset="0"/>
              <a:buChar char="•"/>
            </a:pPr>
            <a:r>
              <a:rPr lang="en-GB" dirty="0" smtClean="0"/>
              <a:t>The current picture for our school is: most children enter reception at national </a:t>
            </a:r>
          </a:p>
          <a:p>
            <a:r>
              <a:rPr lang="en-GB" dirty="0" smtClean="0"/>
              <a:t>     expectation and are above national expectations by Year 2 and well above by Year 6</a:t>
            </a:r>
          </a:p>
          <a:p>
            <a:pPr marL="285750" indent="-285750">
              <a:buFont typeface="Arial" panose="020B0604020202020204" pitchFamily="34" charset="0"/>
              <a:buChar char="•"/>
            </a:pPr>
            <a:endParaRPr lang="en-GB" dirty="0"/>
          </a:p>
          <a:p>
            <a:r>
              <a:rPr lang="en-GB" dirty="0" smtClean="0"/>
              <a:t>Next Steps</a:t>
            </a:r>
          </a:p>
          <a:p>
            <a:pPr marL="285750" indent="-285750">
              <a:buFont typeface="Arial" panose="020B0604020202020204" pitchFamily="34" charset="0"/>
              <a:buChar char="•"/>
            </a:pPr>
            <a:r>
              <a:rPr lang="en-GB" dirty="0" smtClean="0"/>
              <a:t>Ensure that children continue to make at least expected progress with an increase in </a:t>
            </a:r>
          </a:p>
          <a:p>
            <a:r>
              <a:rPr lang="en-GB" dirty="0" smtClean="0"/>
              <a:t>      children making better than expected progress.</a:t>
            </a:r>
            <a:endParaRPr lang="en-GB" dirty="0"/>
          </a:p>
        </p:txBody>
      </p:sp>
    </p:spTree>
    <p:extLst>
      <p:ext uri="{BB962C8B-B14F-4D97-AF65-F5344CB8AC3E}">
        <p14:creationId xmlns:p14="http://schemas.microsoft.com/office/powerpoint/2010/main" val="3333821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470025"/>
          </a:xfrm>
        </p:spPr>
        <p:txBody>
          <a:bodyPr/>
          <a:lstStyle/>
          <a:p>
            <a:r>
              <a:rPr lang="en-GB" u="sng" dirty="0" smtClean="0"/>
              <a:t>Contextual Information</a:t>
            </a:r>
            <a:endParaRPr lang="en-GB" u="sng" dirty="0"/>
          </a:p>
        </p:txBody>
      </p:sp>
      <p:sp>
        <p:nvSpPr>
          <p:cNvPr id="3" name="Subtitle 2"/>
          <p:cNvSpPr>
            <a:spLocks noGrp="1"/>
          </p:cNvSpPr>
          <p:nvPr>
            <p:ph type="subTitle" idx="1"/>
          </p:nvPr>
        </p:nvSpPr>
        <p:spPr>
          <a:xfrm>
            <a:off x="1187624" y="1700808"/>
            <a:ext cx="6400800" cy="1752600"/>
          </a:xfrm>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509121"/>
            <a:ext cx="7488832" cy="54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3894316970"/>
              </p:ext>
            </p:extLst>
          </p:nvPr>
        </p:nvGraphicFramePr>
        <p:xfrm>
          <a:off x="827584" y="1412776"/>
          <a:ext cx="7632848" cy="2775912"/>
        </p:xfrm>
        <a:graphic>
          <a:graphicData uri="http://schemas.openxmlformats.org/drawingml/2006/table">
            <a:tbl>
              <a:tblPr firstRow="1" bandRow="1">
                <a:tableStyleId>{5C22544A-7EE6-4342-B048-85BDC9FD1C3A}</a:tableStyleId>
              </a:tblPr>
              <a:tblGrid>
                <a:gridCol w="3888432"/>
                <a:gridCol w="1224136"/>
                <a:gridCol w="1008112"/>
                <a:gridCol w="1512168"/>
              </a:tblGrid>
              <a:tr h="370840">
                <a:tc>
                  <a:txBody>
                    <a:bodyPr/>
                    <a:lstStyle/>
                    <a:p>
                      <a:r>
                        <a:rPr lang="en-GB" dirty="0" smtClean="0"/>
                        <a:t>Characteristics of the school</a:t>
                      </a:r>
                      <a:endParaRPr lang="en-GB" dirty="0"/>
                    </a:p>
                  </a:txBody>
                  <a:tcPr/>
                </a:tc>
                <a:tc>
                  <a:txBody>
                    <a:bodyPr/>
                    <a:lstStyle/>
                    <a:p>
                      <a:r>
                        <a:rPr lang="en-GB" dirty="0" smtClean="0"/>
                        <a:t>School</a:t>
                      </a:r>
                      <a:endParaRPr lang="en-GB" dirty="0"/>
                    </a:p>
                  </a:txBody>
                  <a:tcPr/>
                </a:tc>
                <a:tc>
                  <a:txBody>
                    <a:bodyPr/>
                    <a:lstStyle/>
                    <a:p>
                      <a:r>
                        <a:rPr lang="en-GB" dirty="0" smtClean="0"/>
                        <a:t>National</a:t>
                      </a:r>
                      <a:endParaRPr lang="en-GB" dirty="0"/>
                    </a:p>
                  </a:txBody>
                  <a:tcPr/>
                </a:tc>
                <a:tc>
                  <a:txBody>
                    <a:bodyPr/>
                    <a:lstStyle/>
                    <a:p>
                      <a:r>
                        <a:rPr lang="en-GB" dirty="0" smtClean="0"/>
                        <a:t>Ofsted rating</a:t>
                      </a:r>
                      <a:endParaRPr lang="en-GB" dirty="0"/>
                    </a:p>
                  </a:txBody>
                  <a:tcPr/>
                </a:tc>
              </a:tr>
              <a:tr h="370840">
                <a:tc>
                  <a:txBody>
                    <a:bodyPr/>
                    <a:lstStyle/>
                    <a:p>
                      <a:r>
                        <a:rPr lang="en-GB" dirty="0" smtClean="0"/>
                        <a:t>Number on roll.</a:t>
                      </a:r>
                      <a:endParaRPr lang="en-GB" dirty="0"/>
                    </a:p>
                  </a:txBody>
                  <a:tcPr/>
                </a:tc>
                <a:tc>
                  <a:txBody>
                    <a:bodyPr/>
                    <a:lstStyle/>
                    <a:p>
                      <a:r>
                        <a:rPr lang="en-GB" dirty="0" smtClean="0"/>
                        <a:t>196</a:t>
                      </a:r>
                      <a:endParaRPr lang="en-GB" dirty="0"/>
                    </a:p>
                  </a:txBody>
                  <a:tcPr/>
                </a:tc>
                <a:tc>
                  <a:txBody>
                    <a:bodyPr/>
                    <a:lstStyle/>
                    <a:p>
                      <a:r>
                        <a:rPr lang="en-GB" dirty="0" smtClean="0"/>
                        <a:t>269</a:t>
                      </a:r>
                      <a:endParaRPr lang="en-GB" dirty="0"/>
                    </a:p>
                  </a:txBody>
                  <a:tcPr/>
                </a:tc>
                <a:tc>
                  <a:txBody>
                    <a:bodyPr/>
                    <a:lstStyle/>
                    <a:p>
                      <a:r>
                        <a:rPr lang="en-GB" dirty="0" smtClean="0"/>
                        <a:t>BA</a:t>
                      </a:r>
                      <a:endParaRPr lang="en-GB" dirty="0"/>
                    </a:p>
                  </a:txBody>
                  <a:tcPr/>
                </a:tc>
              </a:tr>
              <a:tr h="370840">
                <a:tc>
                  <a:txBody>
                    <a:bodyPr/>
                    <a:lstStyle/>
                    <a:p>
                      <a:r>
                        <a:rPr lang="en-GB" dirty="0" smtClean="0"/>
                        <a:t>% of pupils eligible</a:t>
                      </a:r>
                      <a:r>
                        <a:rPr lang="en-GB" baseline="0" dirty="0" smtClean="0"/>
                        <a:t> for FSM</a:t>
                      </a:r>
                      <a:endParaRPr lang="en-GB" dirty="0"/>
                    </a:p>
                  </a:txBody>
                  <a:tcPr/>
                </a:tc>
                <a:tc>
                  <a:txBody>
                    <a:bodyPr/>
                    <a:lstStyle/>
                    <a:p>
                      <a:r>
                        <a:rPr lang="en-GB" dirty="0" smtClean="0"/>
                        <a:t>8.5</a:t>
                      </a:r>
                      <a:endParaRPr lang="en-GB" dirty="0"/>
                    </a:p>
                  </a:txBody>
                  <a:tcPr/>
                </a:tc>
                <a:tc>
                  <a:txBody>
                    <a:bodyPr/>
                    <a:lstStyle/>
                    <a:p>
                      <a:r>
                        <a:rPr lang="en-GB" dirty="0" smtClean="0"/>
                        <a:t>26</a:t>
                      </a:r>
                      <a:endParaRPr lang="en-GB" dirty="0"/>
                    </a:p>
                  </a:txBody>
                  <a:tcPr/>
                </a:tc>
                <a:tc>
                  <a:txBody>
                    <a:bodyPr/>
                    <a:lstStyle/>
                    <a:p>
                      <a:r>
                        <a:rPr lang="en-GB" dirty="0" smtClean="0"/>
                        <a:t>WBA</a:t>
                      </a:r>
                      <a:endParaRPr lang="en-GB" dirty="0"/>
                    </a:p>
                  </a:txBody>
                  <a:tcPr/>
                </a:tc>
              </a:tr>
              <a:tr h="370840">
                <a:tc>
                  <a:txBody>
                    <a:bodyPr/>
                    <a:lstStyle/>
                    <a:p>
                      <a:r>
                        <a:rPr lang="en-GB" dirty="0" smtClean="0"/>
                        <a:t>% of pupils supported with SEND</a:t>
                      </a:r>
                      <a:endParaRPr lang="en-GB" dirty="0"/>
                    </a:p>
                  </a:txBody>
                  <a:tcPr/>
                </a:tc>
                <a:tc>
                  <a:txBody>
                    <a:bodyPr/>
                    <a:lstStyle/>
                    <a:p>
                      <a:r>
                        <a:rPr lang="en-GB" dirty="0" smtClean="0"/>
                        <a:t>12.5</a:t>
                      </a:r>
                      <a:endParaRPr lang="en-GB" dirty="0"/>
                    </a:p>
                  </a:txBody>
                  <a:tcPr/>
                </a:tc>
                <a:tc>
                  <a:txBody>
                    <a:bodyPr/>
                    <a:lstStyle/>
                    <a:p>
                      <a:r>
                        <a:rPr lang="en-GB" dirty="0" smtClean="0"/>
                        <a:t>13</a:t>
                      </a:r>
                      <a:endParaRPr lang="en-GB" dirty="0"/>
                    </a:p>
                  </a:txBody>
                  <a:tcPr/>
                </a:tc>
                <a:tc>
                  <a:txBody>
                    <a:bodyPr/>
                    <a:lstStyle/>
                    <a:p>
                      <a:r>
                        <a:rPr lang="en-GB" dirty="0" smtClean="0"/>
                        <a:t>A</a:t>
                      </a:r>
                      <a:endParaRPr lang="en-GB" dirty="0"/>
                    </a:p>
                  </a:txBody>
                  <a:tcPr/>
                </a:tc>
              </a:tr>
              <a:tr h="4608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of pupils supported with EHCP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0.5</a:t>
                      </a:r>
                      <a:endParaRPr lang="en-GB" dirty="0"/>
                    </a:p>
                  </a:txBody>
                  <a:tcPr/>
                </a:tc>
                <a:tc>
                  <a:txBody>
                    <a:bodyPr/>
                    <a:lstStyle/>
                    <a:p>
                      <a:r>
                        <a:rPr lang="en-GB" dirty="0" smtClean="0"/>
                        <a:t>1.4</a:t>
                      </a:r>
                      <a:endParaRPr lang="en-GB" dirty="0"/>
                    </a:p>
                  </a:txBody>
                  <a:tcPr/>
                </a:tc>
                <a:tc>
                  <a:txBody>
                    <a:bodyPr/>
                    <a:lstStyle/>
                    <a:p>
                      <a:r>
                        <a:rPr lang="en-GB" dirty="0" smtClean="0"/>
                        <a:t>BA</a:t>
                      </a:r>
                      <a:endParaRPr lang="en-GB" dirty="0"/>
                    </a:p>
                  </a:txBody>
                  <a:tcPr/>
                </a:tc>
              </a:tr>
              <a:tr h="4608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Stability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85.9</a:t>
                      </a:r>
                      <a:endParaRPr lang="en-GB" dirty="0"/>
                    </a:p>
                  </a:txBody>
                  <a:tcPr/>
                </a:tc>
                <a:tc>
                  <a:txBody>
                    <a:bodyPr/>
                    <a:lstStyle/>
                    <a:p>
                      <a:r>
                        <a:rPr lang="en-GB" dirty="0" smtClean="0"/>
                        <a:t>85.9</a:t>
                      </a:r>
                      <a:endParaRPr lang="en-GB" dirty="0"/>
                    </a:p>
                  </a:txBody>
                  <a:tcPr/>
                </a:tc>
                <a:tc>
                  <a:txBody>
                    <a:bodyPr/>
                    <a:lstStyle/>
                    <a:p>
                      <a:r>
                        <a:rPr lang="en-GB" dirty="0" smtClean="0"/>
                        <a:t>A</a:t>
                      </a:r>
                      <a:endParaRPr lang="en-GB" dirty="0"/>
                    </a:p>
                  </a:txBody>
                  <a:tcPr/>
                </a:tc>
              </a:tr>
              <a:tr h="370840">
                <a:tc>
                  <a:txBody>
                    <a:bodyPr/>
                    <a:lstStyle/>
                    <a:p>
                      <a:r>
                        <a:rPr lang="en-GB" dirty="0" smtClean="0"/>
                        <a:t>School deprivation indicator</a:t>
                      </a:r>
                      <a:endParaRPr lang="en-GB" dirty="0"/>
                    </a:p>
                  </a:txBody>
                  <a:tcPr/>
                </a:tc>
                <a:tc>
                  <a:txBody>
                    <a:bodyPr/>
                    <a:lstStyle/>
                    <a:p>
                      <a:r>
                        <a:rPr lang="en-GB" dirty="0" smtClean="0"/>
                        <a:t>0.1</a:t>
                      </a:r>
                      <a:endParaRPr lang="en-GB" dirty="0"/>
                    </a:p>
                  </a:txBody>
                  <a:tcPr/>
                </a:tc>
                <a:tc>
                  <a:txBody>
                    <a:bodyPr/>
                    <a:lstStyle/>
                    <a:p>
                      <a:r>
                        <a:rPr lang="en-GB" dirty="0" smtClean="0"/>
                        <a:t>0.24</a:t>
                      </a:r>
                      <a:endParaRPr lang="en-GB" dirty="0"/>
                    </a:p>
                  </a:txBody>
                  <a:tcPr/>
                </a:tc>
                <a:tc>
                  <a:txBody>
                    <a:bodyPr/>
                    <a:lstStyle/>
                    <a:p>
                      <a:r>
                        <a:rPr lang="en-GB" dirty="0" smtClean="0"/>
                        <a:t>BA</a:t>
                      </a:r>
                      <a:endParaRPr lang="en-GB" dirty="0"/>
                    </a:p>
                  </a:txBody>
                  <a:tcPr/>
                </a:tc>
              </a:tr>
            </a:tbl>
          </a:graphicData>
        </a:graphic>
      </p:graphicFrame>
      <p:sp>
        <p:nvSpPr>
          <p:cNvPr id="9" name="Rectangle 8"/>
          <p:cNvSpPr/>
          <p:nvPr/>
        </p:nvSpPr>
        <p:spPr>
          <a:xfrm>
            <a:off x="755576" y="4869160"/>
            <a:ext cx="6192688" cy="369332"/>
          </a:xfrm>
          <a:prstGeom prst="rect">
            <a:avLst/>
          </a:prstGeom>
        </p:spPr>
        <p:txBody>
          <a:bodyPr wrap="square">
            <a:spAutoFit/>
          </a:bodyPr>
          <a:lstStyle/>
          <a:p>
            <a:endParaRPr lang="en-GB" dirty="0"/>
          </a:p>
        </p:txBody>
      </p:sp>
      <p:sp>
        <p:nvSpPr>
          <p:cNvPr id="7" name="TextBox 6"/>
          <p:cNvSpPr txBox="1"/>
          <p:nvPr/>
        </p:nvSpPr>
        <p:spPr>
          <a:xfrm>
            <a:off x="395536" y="4222829"/>
            <a:ext cx="8352928" cy="2308324"/>
          </a:xfrm>
          <a:prstGeom prst="rect">
            <a:avLst/>
          </a:prstGeom>
          <a:noFill/>
        </p:spPr>
        <p:txBody>
          <a:bodyPr wrap="square" rtlCol="0">
            <a:spAutoFit/>
          </a:bodyPr>
          <a:lstStyle/>
          <a:p>
            <a:r>
              <a:rPr lang="en-GB" sz="1200" dirty="0" smtClean="0"/>
              <a:t>Key:</a:t>
            </a:r>
          </a:p>
          <a:p>
            <a:r>
              <a:rPr lang="en-GB" sz="1200" dirty="0" smtClean="0"/>
              <a:t>A- Average, AA- Above Average, WBA- Well Below Average, BA- Below Average</a:t>
            </a:r>
          </a:p>
          <a:p>
            <a:endParaRPr lang="en-GB" sz="1200" dirty="0" smtClean="0"/>
          </a:p>
          <a:p>
            <a:r>
              <a:rPr lang="en-GB" b="1" u="sng" dirty="0" smtClean="0"/>
              <a:t>Analysis</a:t>
            </a:r>
          </a:p>
          <a:p>
            <a:r>
              <a:rPr lang="en-GB" dirty="0" smtClean="0"/>
              <a:t>The school is a one class intake</a:t>
            </a:r>
          </a:p>
          <a:p>
            <a:r>
              <a:rPr lang="en-GB" dirty="0" smtClean="0"/>
              <a:t>The % of Ever6FSM pupils is well below national average</a:t>
            </a:r>
          </a:p>
          <a:p>
            <a:r>
              <a:rPr lang="en-GB" dirty="0" smtClean="0"/>
              <a:t>The % of pupils with SEND is average</a:t>
            </a:r>
          </a:p>
          <a:p>
            <a:r>
              <a:rPr lang="en-GB" dirty="0" smtClean="0"/>
              <a:t>The school deprivation indicator is below average when compared to the national average. 10% of our pupils are living in families that are income deprived</a:t>
            </a:r>
            <a:endParaRPr lang="en-GB" dirty="0"/>
          </a:p>
        </p:txBody>
      </p:sp>
    </p:spTree>
    <p:extLst>
      <p:ext uri="{BB962C8B-B14F-4D97-AF65-F5344CB8AC3E}">
        <p14:creationId xmlns:p14="http://schemas.microsoft.com/office/powerpoint/2010/main" val="2359743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470025"/>
          </a:xfrm>
        </p:spPr>
        <p:txBody>
          <a:bodyPr/>
          <a:lstStyle/>
          <a:p>
            <a:r>
              <a:rPr lang="en-GB" dirty="0" smtClean="0"/>
              <a:t>Y1 Phonics Screening Check</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156534826"/>
              </p:ext>
            </p:extLst>
          </p:nvPr>
        </p:nvGraphicFramePr>
        <p:xfrm>
          <a:off x="395536" y="1145520"/>
          <a:ext cx="7704856" cy="372364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a:txBody>
                    <a:bodyPr/>
                    <a:lstStyle/>
                    <a:p>
                      <a:endParaRPr lang="en-GB" dirty="0"/>
                    </a:p>
                  </a:txBody>
                  <a:tcPr/>
                </a:tc>
                <a:tc>
                  <a:txBody>
                    <a:bodyPr/>
                    <a:lstStyle/>
                    <a:p>
                      <a:r>
                        <a:rPr lang="en-GB" dirty="0" smtClean="0"/>
                        <a:t>Cohort</a:t>
                      </a:r>
                      <a:endParaRPr lang="en-GB" dirty="0"/>
                    </a:p>
                  </a:txBody>
                  <a:tcPr/>
                </a:tc>
                <a:tc>
                  <a:txBody>
                    <a:bodyPr/>
                    <a:lstStyle/>
                    <a:p>
                      <a:r>
                        <a:rPr lang="en-GB" dirty="0" smtClean="0"/>
                        <a:t>%</a:t>
                      </a:r>
                      <a:r>
                        <a:rPr lang="en-GB" baseline="0" dirty="0" smtClean="0"/>
                        <a:t> S</a:t>
                      </a:r>
                      <a:r>
                        <a:rPr lang="en-GB" dirty="0" smtClean="0"/>
                        <a:t>chool</a:t>
                      </a:r>
                      <a:endParaRPr lang="en-GB" dirty="0"/>
                    </a:p>
                  </a:txBody>
                  <a:tcPr/>
                </a:tc>
                <a:tc>
                  <a:txBody>
                    <a:bodyPr/>
                    <a:lstStyle/>
                    <a:p>
                      <a:r>
                        <a:rPr lang="en-GB" dirty="0" smtClean="0"/>
                        <a:t>% National</a:t>
                      </a:r>
                      <a:endParaRPr lang="en-GB" dirty="0"/>
                    </a:p>
                  </a:txBody>
                  <a:tcPr/>
                </a:tc>
              </a:tr>
              <a:tr h="277232">
                <a:tc>
                  <a:txBody>
                    <a:bodyPr/>
                    <a:lstStyle/>
                    <a:p>
                      <a:r>
                        <a:rPr lang="en-GB" sz="1400" dirty="0" smtClean="0"/>
                        <a:t>All pupils</a:t>
                      </a:r>
                      <a:endParaRPr lang="en-GB" sz="1400" dirty="0"/>
                    </a:p>
                  </a:txBody>
                  <a:tcPr/>
                </a:tc>
                <a:tc>
                  <a:txBody>
                    <a:bodyPr/>
                    <a:lstStyle/>
                    <a:p>
                      <a:r>
                        <a:rPr lang="en-GB" sz="1400" dirty="0" smtClean="0"/>
                        <a:t>26</a:t>
                      </a:r>
                      <a:endParaRPr lang="en-GB" sz="1400" dirty="0"/>
                    </a:p>
                  </a:txBody>
                  <a:tcPr/>
                </a:tc>
                <a:tc>
                  <a:txBody>
                    <a:bodyPr/>
                    <a:lstStyle/>
                    <a:p>
                      <a:r>
                        <a:rPr lang="en-GB" sz="1400" dirty="0" smtClean="0"/>
                        <a:t>88</a:t>
                      </a:r>
                      <a:endParaRPr lang="en-GB" sz="1400" dirty="0"/>
                    </a:p>
                  </a:txBody>
                  <a:tcPr/>
                </a:tc>
                <a:tc>
                  <a:txBody>
                    <a:bodyPr/>
                    <a:lstStyle/>
                    <a:p>
                      <a:r>
                        <a:rPr lang="en-GB" sz="1400" dirty="0" smtClean="0"/>
                        <a:t>77</a:t>
                      </a:r>
                      <a:endParaRPr lang="en-GB" sz="1400" dirty="0"/>
                    </a:p>
                  </a:txBody>
                  <a:tcPr/>
                </a:tc>
              </a:tr>
              <a:tr h="260464">
                <a:tc>
                  <a:txBody>
                    <a:bodyPr/>
                    <a:lstStyle/>
                    <a:p>
                      <a:r>
                        <a:rPr lang="en-GB" sz="1400" dirty="0" smtClean="0"/>
                        <a:t>FSM</a:t>
                      </a:r>
                      <a:endParaRPr lang="en-GB" sz="1400" dirty="0"/>
                    </a:p>
                  </a:txBody>
                  <a:tcPr/>
                </a:tc>
                <a:tc>
                  <a:txBody>
                    <a:bodyPr/>
                    <a:lstStyle/>
                    <a:p>
                      <a:r>
                        <a:rPr lang="en-GB" sz="1400" dirty="0" smtClean="0"/>
                        <a:t>0</a:t>
                      </a:r>
                      <a:endParaRPr lang="en-GB" sz="1400" dirty="0"/>
                    </a:p>
                  </a:txBody>
                  <a:tcPr/>
                </a:tc>
                <a:tc>
                  <a:txBody>
                    <a:bodyPr/>
                    <a:lstStyle/>
                    <a:p>
                      <a:endParaRPr lang="en-GB" sz="1400" dirty="0"/>
                    </a:p>
                  </a:txBody>
                  <a:tcPr/>
                </a:tc>
                <a:tc>
                  <a:txBody>
                    <a:bodyPr/>
                    <a:lstStyle/>
                    <a:p>
                      <a:r>
                        <a:rPr lang="en-GB" sz="1400" dirty="0" smtClean="0"/>
                        <a:t>66</a:t>
                      </a:r>
                      <a:endParaRPr lang="en-GB" sz="1400" dirty="0"/>
                    </a:p>
                  </a:txBody>
                  <a:tcPr/>
                </a:tc>
              </a:tr>
              <a:tr h="243696">
                <a:tc>
                  <a:txBody>
                    <a:bodyPr/>
                    <a:lstStyle/>
                    <a:p>
                      <a:r>
                        <a:rPr lang="en-GB" sz="1400" dirty="0" smtClean="0"/>
                        <a:t>Non FSM</a:t>
                      </a:r>
                      <a:endParaRPr lang="en-GB" sz="1400" dirty="0"/>
                    </a:p>
                  </a:txBody>
                  <a:tcPr/>
                </a:tc>
                <a:tc>
                  <a:txBody>
                    <a:bodyPr/>
                    <a:lstStyle/>
                    <a:p>
                      <a:endParaRPr lang="en-GB" sz="1400" dirty="0"/>
                    </a:p>
                  </a:txBody>
                  <a:tcPr/>
                </a:tc>
                <a:tc>
                  <a:txBody>
                    <a:bodyPr/>
                    <a:lstStyle/>
                    <a:p>
                      <a:r>
                        <a:rPr lang="en-GB" sz="1400" dirty="0" smtClean="0"/>
                        <a:t>88</a:t>
                      </a:r>
                      <a:endParaRPr lang="en-GB" sz="1400" dirty="0"/>
                    </a:p>
                  </a:txBody>
                  <a:tcPr/>
                </a:tc>
                <a:tc>
                  <a:txBody>
                    <a:bodyPr/>
                    <a:lstStyle/>
                    <a:p>
                      <a:r>
                        <a:rPr lang="en-GB" sz="1400" dirty="0" smtClean="0"/>
                        <a:t>80</a:t>
                      </a:r>
                      <a:endParaRPr lang="en-GB" sz="1400" dirty="0"/>
                    </a:p>
                  </a:txBody>
                  <a:tcPr/>
                </a:tc>
              </a:tr>
              <a:tr h="226928">
                <a:tc>
                  <a:txBody>
                    <a:bodyPr/>
                    <a:lstStyle/>
                    <a:p>
                      <a:r>
                        <a:rPr lang="en-GB" sz="1400" dirty="0" smtClean="0"/>
                        <a:t>SEND</a:t>
                      </a:r>
                      <a:endParaRPr lang="en-GB" sz="1400" dirty="0"/>
                    </a:p>
                  </a:txBody>
                  <a:tcPr/>
                </a:tc>
                <a:tc>
                  <a:txBody>
                    <a:bodyPr/>
                    <a:lstStyle/>
                    <a:p>
                      <a:r>
                        <a:rPr lang="en-GB" sz="1400" dirty="0" smtClean="0"/>
                        <a:t>1</a:t>
                      </a:r>
                      <a:endParaRPr lang="en-GB" sz="1400" dirty="0"/>
                    </a:p>
                  </a:txBody>
                  <a:tcPr/>
                </a:tc>
                <a:tc>
                  <a:txBody>
                    <a:bodyPr/>
                    <a:lstStyle/>
                    <a:p>
                      <a:r>
                        <a:rPr lang="en-GB" sz="1400" dirty="0" smtClean="0"/>
                        <a:t>0</a:t>
                      </a:r>
                      <a:endParaRPr lang="en-GB" sz="1400" dirty="0"/>
                    </a:p>
                  </a:txBody>
                  <a:tcPr/>
                </a:tc>
                <a:tc>
                  <a:txBody>
                    <a:bodyPr/>
                    <a:lstStyle/>
                    <a:p>
                      <a:r>
                        <a:rPr lang="en-GB" sz="1400" dirty="0" smtClean="0"/>
                        <a:t>42</a:t>
                      </a:r>
                      <a:endParaRPr lang="en-GB" sz="1400" dirty="0"/>
                    </a:p>
                  </a:txBody>
                  <a:tcPr/>
                </a:tc>
              </a:tr>
              <a:tr h="282168">
                <a:tc>
                  <a:txBody>
                    <a:bodyPr/>
                    <a:lstStyle/>
                    <a:p>
                      <a:r>
                        <a:rPr lang="en-GB" sz="1400" dirty="0" smtClean="0"/>
                        <a:t>Non SEND</a:t>
                      </a:r>
                      <a:endParaRPr lang="en-GB" sz="1400" dirty="0"/>
                    </a:p>
                  </a:txBody>
                  <a:tcPr/>
                </a:tc>
                <a:tc>
                  <a:txBody>
                    <a:bodyPr/>
                    <a:lstStyle/>
                    <a:p>
                      <a:r>
                        <a:rPr lang="en-GB" sz="1400" dirty="0" smtClean="0"/>
                        <a:t>25</a:t>
                      </a:r>
                      <a:endParaRPr lang="en-GB" sz="1400" dirty="0"/>
                    </a:p>
                  </a:txBody>
                  <a:tcPr/>
                </a:tc>
                <a:tc>
                  <a:txBody>
                    <a:bodyPr/>
                    <a:lstStyle/>
                    <a:p>
                      <a:r>
                        <a:rPr lang="en-GB" sz="1400" dirty="0" smtClean="0"/>
                        <a:t>92</a:t>
                      </a:r>
                      <a:endParaRPr lang="en-GB" sz="1400" dirty="0"/>
                    </a:p>
                  </a:txBody>
                  <a:tcPr/>
                </a:tc>
                <a:tc>
                  <a:txBody>
                    <a:bodyPr/>
                    <a:lstStyle/>
                    <a:p>
                      <a:r>
                        <a:rPr lang="en-GB" sz="1400" dirty="0" smtClean="0"/>
                        <a:t>83</a:t>
                      </a:r>
                      <a:endParaRPr lang="en-GB" sz="1400" dirty="0"/>
                    </a:p>
                  </a:txBody>
                  <a:tcPr/>
                </a:tc>
              </a:tr>
              <a:tr h="265400">
                <a:tc>
                  <a:txBody>
                    <a:bodyPr/>
                    <a:lstStyle/>
                    <a:p>
                      <a:r>
                        <a:rPr lang="en-GB" sz="1400" dirty="0" smtClean="0"/>
                        <a:t>EAL</a:t>
                      </a:r>
                      <a:endParaRPr lang="en-GB" sz="1400" dirty="0"/>
                    </a:p>
                  </a:txBody>
                  <a:tcPr/>
                </a:tc>
                <a:tc>
                  <a:txBody>
                    <a:bodyPr/>
                    <a:lstStyle/>
                    <a:p>
                      <a:r>
                        <a:rPr lang="en-GB" sz="1400" dirty="0" smtClean="0"/>
                        <a:t>1</a:t>
                      </a:r>
                      <a:endParaRPr lang="en-GB" sz="1400" dirty="0"/>
                    </a:p>
                  </a:txBody>
                  <a:tcPr/>
                </a:tc>
                <a:tc>
                  <a:txBody>
                    <a:bodyPr/>
                    <a:lstStyle/>
                    <a:p>
                      <a:r>
                        <a:rPr lang="en-GB" sz="1400" dirty="0" smtClean="0"/>
                        <a:t>100</a:t>
                      </a:r>
                      <a:endParaRPr lang="en-GB" sz="1400" dirty="0"/>
                    </a:p>
                  </a:txBody>
                  <a:tcPr/>
                </a:tc>
                <a:tc>
                  <a:txBody>
                    <a:bodyPr/>
                    <a:lstStyle/>
                    <a:p>
                      <a:r>
                        <a:rPr lang="en-GB" sz="1400" dirty="0" smtClean="0"/>
                        <a:t>76</a:t>
                      </a:r>
                      <a:endParaRPr lang="en-GB" sz="1400" dirty="0"/>
                    </a:p>
                  </a:txBody>
                  <a:tcPr/>
                </a:tc>
              </a:tr>
              <a:tr h="248632">
                <a:tc>
                  <a:txBody>
                    <a:bodyPr/>
                    <a:lstStyle/>
                    <a:p>
                      <a:r>
                        <a:rPr lang="en-GB" sz="1400" dirty="0" smtClean="0"/>
                        <a:t>Unclassified</a:t>
                      </a:r>
                      <a:endParaRPr lang="en-GB" sz="1400" dirty="0"/>
                    </a:p>
                  </a:txBody>
                  <a:tcPr/>
                </a:tc>
                <a:tc>
                  <a:txBody>
                    <a:bodyPr/>
                    <a:lstStyle/>
                    <a:p>
                      <a:r>
                        <a:rPr lang="en-GB" sz="1400" dirty="0" smtClean="0"/>
                        <a:t>2</a:t>
                      </a:r>
                      <a:endParaRPr lang="en-GB" sz="1400" dirty="0"/>
                    </a:p>
                  </a:txBody>
                  <a:tcPr/>
                </a:tc>
                <a:tc>
                  <a:txBody>
                    <a:bodyPr/>
                    <a:lstStyle/>
                    <a:p>
                      <a:r>
                        <a:rPr lang="en-GB" sz="1400" dirty="0" smtClean="0"/>
                        <a:t>50</a:t>
                      </a:r>
                      <a:endParaRPr lang="en-GB" sz="1400" dirty="0"/>
                    </a:p>
                  </a:txBody>
                  <a:tcPr/>
                </a:tc>
                <a:tc>
                  <a:txBody>
                    <a:bodyPr/>
                    <a:lstStyle/>
                    <a:p>
                      <a:r>
                        <a:rPr lang="en-GB" sz="1400" dirty="0" smtClean="0"/>
                        <a:t>40</a:t>
                      </a:r>
                      <a:endParaRPr lang="en-GB" sz="1400" dirty="0"/>
                    </a:p>
                  </a:txBody>
                  <a:tcPr/>
                </a:tc>
              </a:tr>
              <a:tr h="231864">
                <a:tc>
                  <a:txBody>
                    <a:bodyPr/>
                    <a:lstStyle/>
                    <a:p>
                      <a:r>
                        <a:rPr lang="en-GB" sz="1400" dirty="0" smtClean="0"/>
                        <a:t>Non EAL</a:t>
                      </a:r>
                      <a:endParaRPr lang="en-GB" sz="1400" dirty="0"/>
                    </a:p>
                  </a:txBody>
                  <a:tcPr/>
                </a:tc>
                <a:tc>
                  <a:txBody>
                    <a:bodyPr/>
                    <a:lstStyle/>
                    <a:p>
                      <a:endParaRPr lang="en-GB" sz="1400" dirty="0"/>
                    </a:p>
                  </a:txBody>
                  <a:tcPr/>
                </a:tc>
                <a:tc>
                  <a:txBody>
                    <a:bodyPr/>
                    <a:lstStyle/>
                    <a:p>
                      <a:r>
                        <a:rPr lang="en-GB" sz="1400" dirty="0" smtClean="0"/>
                        <a:t>91</a:t>
                      </a:r>
                      <a:endParaRPr lang="en-GB" sz="1400" dirty="0"/>
                    </a:p>
                  </a:txBody>
                  <a:tcPr/>
                </a:tc>
                <a:tc>
                  <a:txBody>
                    <a:bodyPr/>
                    <a:lstStyle/>
                    <a:p>
                      <a:r>
                        <a:rPr lang="en-GB" sz="1400" dirty="0" smtClean="0"/>
                        <a:t>77</a:t>
                      </a:r>
                      <a:endParaRPr lang="en-GB" sz="1400" dirty="0"/>
                    </a:p>
                  </a:txBody>
                  <a:tcPr/>
                </a:tc>
              </a:tr>
              <a:tr h="215096">
                <a:tc>
                  <a:txBody>
                    <a:bodyPr/>
                    <a:lstStyle/>
                    <a:p>
                      <a:r>
                        <a:rPr lang="en-GB" sz="1400" dirty="0" smtClean="0"/>
                        <a:t>Male </a:t>
                      </a:r>
                      <a:endParaRPr lang="en-GB" sz="1400" dirty="0"/>
                    </a:p>
                  </a:txBody>
                  <a:tcPr/>
                </a:tc>
                <a:tc>
                  <a:txBody>
                    <a:bodyPr/>
                    <a:lstStyle/>
                    <a:p>
                      <a:r>
                        <a:rPr lang="en-GB" sz="1400" dirty="0" smtClean="0"/>
                        <a:t>14</a:t>
                      </a:r>
                      <a:endParaRPr lang="en-GB" sz="1400" dirty="0"/>
                    </a:p>
                  </a:txBody>
                  <a:tcPr/>
                </a:tc>
                <a:tc>
                  <a:txBody>
                    <a:bodyPr/>
                    <a:lstStyle/>
                    <a:p>
                      <a:r>
                        <a:rPr lang="en-GB" sz="1400" dirty="0" smtClean="0"/>
                        <a:t>93</a:t>
                      </a:r>
                      <a:endParaRPr lang="en-GB" sz="1400" dirty="0"/>
                    </a:p>
                  </a:txBody>
                  <a:tcPr/>
                </a:tc>
                <a:tc>
                  <a:txBody>
                    <a:bodyPr/>
                    <a:lstStyle/>
                    <a:p>
                      <a:r>
                        <a:rPr lang="en-GB" sz="1400" dirty="0" smtClean="0"/>
                        <a:t>73</a:t>
                      </a:r>
                      <a:endParaRPr lang="en-GB" sz="1400" dirty="0"/>
                    </a:p>
                  </a:txBody>
                  <a:tcPr/>
                </a:tc>
              </a:tr>
              <a:tr h="198328">
                <a:tc>
                  <a:txBody>
                    <a:bodyPr/>
                    <a:lstStyle/>
                    <a:p>
                      <a:r>
                        <a:rPr lang="en-GB" sz="1400" dirty="0" smtClean="0"/>
                        <a:t>Female</a:t>
                      </a:r>
                      <a:endParaRPr lang="en-GB" sz="1400" dirty="0"/>
                    </a:p>
                  </a:txBody>
                  <a:tcPr/>
                </a:tc>
                <a:tc>
                  <a:txBody>
                    <a:bodyPr/>
                    <a:lstStyle/>
                    <a:p>
                      <a:r>
                        <a:rPr lang="en-GB" sz="1400" dirty="0" smtClean="0"/>
                        <a:t>9</a:t>
                      </a:r>
                      <a:endParaRPr lang="en-GB" sz="1400" dirty="0"/>
                    </a:p>
                  </a:txBody>
                  <a:tcPr/>
                </a:tc>
                <a:tc>
                  <a:txBody>
                    <a:bodyPr/>
                    <a:lstStyle/>
                    <a:p>
                      <a:r>
                        <a:rPr lang="en-GB" sz="1400" dirty="0" smtClean="0"/>
                        <a:t>82</a:t>
                      </a:r>
                      <a:endParaRPr lang="en-GB" sz="1400" dirty="0"/>
                    </a:p>
                  </a:txBody>
                  <a:tcPr/>
                </a:tc>
                <a:tc>
                  <a:txBody>
                    <a:bodyPr/>
                    <a:lstStyle/>
                    <a:p>
                      <a:r>
                        <a:rPr lang="en-GB" sz="1400" dirty="0" smtClean="0"/>
                        <a:t>81</a:t>
                      </a:r>
                      <a:endParaRPr lang="en-GB" sz="1400" dirty="0"/>
                    </a:p>
                  </a:txBody>
                  <a:tcPr/>
                </a:tc>
              </a:tr>
              <a:tr h="253568">
                <a:tc>
                  <a:txBody>
                    <a:bodyPr/>
                    <a:lstStyle/>
                    <a:p>
                      <a:r>
                        <a:rPr lang="en-GB" sz="1400" dirty="0" smtClean="0"/>
                        <a:t>% achieving 100%</a:t>
                      </a:r>
                      <a:endParaRPr lang="en-GB" sz="1400" dirty="0"/>
                    </a:p>
                  </a:txBody>
                  <a:tcPr/>
                </a:tc>
                <a:tc>
                  <a:txBody>
                    <a:bodyPr/>
                    <a:lstStyle/>
                    <a:p>
                      <a:endParaRPr lang="en-GB" sz="1400" dirty="0"/>
                    </a:p>
                  </a:txBody>
                  <a:tcPr/>
                </a:tc>
                <a:tc>
                  <a:txBody>
                    <a:bodyPr/>
                    <a:lstStyle/>
                    <a:p>
                      <a:r>
                        <a:rPr lang="en-GB" sz="1400" dirty="0" smtClean="0"/>
                        <a:t>33</a:t>
                      </a:r>
                      <a:endParaRPr lang="en-GB" sz="1400" dirty="0"/>
                    </a:p>
                  </a:txBody>
                  <a:tcPr/>
                </a:tc>
                <a:tc>
                  <a:txBody>
                    <a:bodyPr/>
                    <a:lstStyle/>
                    <a:p>
                      <a:r>
                        <a:rPr lang="en-GB" sz="1400" dirty="0" smtClean="0"/>
                        <a:t>17</a:t>
                      </a:r>
                      <a:endParaRPr lang="en-GB" sz="1400" dirty="0"/>
                    </a:p>
                  </a:txBody>
                  <a:tcPr/>
                </a:tc>
              </a:tr>
            </a:tbl>
          </a:graphicData>
        </a:graphic>
      </p:graphicFrame>
      <p:sp>
        <p:nvSpPr>
          <p:cNvPr id="5" name="TextBox 4"/>
          <p:cNvSpPr txBox="1"/>
          <p:nvPr/>
        </p:nvSpPr>
        <p:spPr>
          <a:xfrm>
            <a:off x="611560" y="4941168"/>
            <a:ext cx="7344816" cy="1477328"/>
          </a:xfrm>
          <a:prstGeom prst="rect">
            <a:avLst/>
          </a:prstGeom>
          <a:noFill/>
        </p:spPr>
        <p:txBody>
          <a:bodyPr wrap="square" rtlCol="0">
            <a:spAutoFit/>
          </a:bodyPr>
          <a:lstStyle/>
          <a:p>
            <a:r>
              <a:rPr lang="en-GB" u="sng" dirty="0" smtClean="0"/>
              <a:t>ANAYSIS:</a:t>
            </a:r>
          </a:p>
          <a:p>
            <a:pPr marL="285750" indent="-285750">
              <a:buFont typeface="Arial" panose="020B0604020202020204" pitchFamily="34" charset="0"/>
              <a:buChar char="•"/>
            </a:pPr>
            <a:r>
              <a:rPr lang="en-GB" dirty="0" smtClean="0"/>
              <a:t>School achieved well above national standards.</a:t>
            </a:r>
          </a:p>
          <a:p>
            <a:pPr marL="285750" indent="-285750">
              <a:buFont typeface="Arial" panose="020B0604020202020204" pitchFamily="34" charset="0"/>
              <a:buChar char="•"/>
            </a:pPr>
            <a:r>
              <a:rPr lang="en-GB" dirty="0" smtClean="0"/>
              <a:t>88% of children passed the check an increase of 11% on 2014</a:t>
            </a:r>
          </a:p>
          <a:p>
            <a:r>
              <a:rPr lang="en-GB" u="sng" dirty="0" smtClean="0"/>
              <a:t>Next Steps</a:t>
            </a:r>
          </a:p>
          <a:p>
            <a:pPr marL="285750" indent="-285750">
              <a:buFont typeface="Arial" panose="020B0604020202020204" pitchFamily="34" charset="0"/>
              <a:buChar char="•"/>
            </a:pPr>
            <a:r>
              <a:rPr lang="en-GB" dirty="0" smtClean="0"/>
              <a:t>To maintain this high pass rate</a:t>
            </a:r>
            <a:endParaRPr lang="en-GB" dirty="0"/>
          </a:p>
        </p:txBody>
      </p:sp>
    </p:spTree>
    <p:extLst>
      <p:ext uri="{BB962C8B-B14F-4D97-AF65-F5344CB8AC3E}">
        <p14:creationId xmlns:p14="http://schemas.microsoft.com/office/powerpoint/2010/main" val="1525164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Leadership and management of the school</a:t>
            </a:r>
            <a:endParaRPr lang="en-GB" dirty="0"/>
          </a:p>
        </p:txBody>
      </p:sp>
      <p:pic>
        <p:nvPicPr>
          <p:cNvPr id="2050" name="Picture 2" descr="C:\Users\Headteacher\Pictures\web site\junior leadership tea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413585"/>
            <a:ext cx="5950446" cy="445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052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7"/>
            <a:ext cx="7772400" cy="936103"/>
          </a:xfrm>
        </p:spPr>
        <p:txBody>
          <a:bodyPr/>
          <a:lstStyle/>
          <a:p>
            <a:r>
              <a:rPr lang="en-GB" dirty="0" smtClean="0"/>
              <a:t>Attainment at KS1</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069305779"/>
              </p:ext>
            </p:extLst>
          </p:nvPr>
        </p:nvGraphicFramePr>
        <p:xfrm>
          <a:off x="251520" y="1397000"/>
          <a:ext cx="8568952" cy="3235960"/>
        </p:xfrm>
        <a:graphic>
          <a:graphicData uri="http://schemas.openxmlformats.org/drawingml/2006/table">
            <a:tbl>
              <a:tblPr firstRow="1" bandRow="1">
                <a:tableStyleId>{5C22544A-7EE6-4342-B048-85BDC9FD1C3A}</a:tableStyleId>
              </a:tblPr>
              <a:tblGrid>
                <a:gridCol w="1224136"/>
                <a:gridCol w="1224136"/>
                <a:gridCol w="1224136"/>
                <a:gridCol w="1224136"/>
                <a:gridCol w="1224136"/>
                <a:gridCol w="1224136"/>
                <a:gridCol w="1224136"/>
              </a:tblGrid>
              <a:tr h="370840">
                <a:tc>
                  <a:txBody>
                    <a:bodyPr/>
                    <a:lstStyle/>
                    <a:p>
                      <a:r>
                        <a:rPr lang="en-GB" dirty="0" smtClean="0"/>
                        <a:t>Subject</a:t>
                      </a:r>
                      <a:endParaRPr lang="en-GB" dirty="0"/>
                    </a:p>
                  </a:txBody>
                  <a:tcPr/>
                </a:tc>
                <a:tc>
                  <a:txBody>
                    <a:bodyPr/>
                    <a:lstStyle/>
                    <a:p>
                      <a:r>
                        <a:rPr lang="en-GB" dirty="0" smtClean="0"/>
                        <a:t>School v National</a:t>
                      </a:r>
                      <a:endParaRPr lang="en-GB" dirty="0"/>
                    </a:p>
                  </a:txBody>
                  <a:tcPr/>
                </a:tc>
                <a:tc>
                  <a:txBody>
                    <a:bodyPr/>
                    <a:lstStyle/>
                    <a:p>
                      <a:r>
                        <a:rPr lang="en-GB" dirty="0" smtClean="0"/>
                        <a:t>L2</a:t>
                      </a:r>
                      <a:endParaRPr lang="en-GB" dirty="0"/>
                    </a:p>
                  </a:txBody>
                  <a:tcPr/>
                </a:tc>
                <a:tc>
                  <a:txBody>
                    <a:bodyPr/>
                    <a:lstStyle/>
                    <a:p>
                      <a:r>
                        <a:rPr lang="en-GB" dirty="0" smtClean="0"/>
                        <a:t>L2B</a:t>
                      </a:r>
                      <a:endParaRPr lang="en-GB" dirty="0"/>
                    </a:p>
                  </a:txBody>
                  <a:tcPr/>
                </a:tc>
                <a:tc>
                  <a:txBody>
                    <a:bodyPr/>
                    <a:lstStyle/>
                    <a:p>
                      <a:r>
                        <a:rPr lang="en-GB" dirty="0" smtClean="0"/>
                        <a:t>L2A</a:t>
                      </a:r>
                      <a:endParaRPr lang="en-GB" dirty="0"/>
                    </a:p>
                  </a:txBody>
                  <a:tcPr/>
                </a:tc>
                <a:tc>
                  <a:txBody>
                    <a:bodyPr/>
                    <a:lstStyle/>
                    <a:p>
                      <a:r>
                        <a:rPr lang="en-GB" dirty="0" smtClean="0"/>
                        <a:t>L3</a:t>
                      </a:r>
                      <a:endParaRPr lang="en-GB" dirty="0"/>
                    </a:p>
                  </a:txBody>
                  <a:tcPr/>
                </a:tc>
                <a:tc>
                  <a:txBody>
                    <a:bodyPr/>
                    <a:lstStyle/>
                    <a:p>
                      <a:r>
                        <a:rPr lang="en-GB" dirty="0" smtClean="0"/>
                        <a:t>2014</a:t>
                      </a:r>
                    </a:p>
                    <a:p>
                      <a:r>
                        <a:rPr lang="en-GB" dirty="0" smtClean="0"/>
                        <a:t>L3</a:t>
                      </a:r>
                      <a:endParaRPr lang="en-GB" dirty="0"/>
                    </a:p>
                  </a:txBody>
                  <a:tcPr/>
                </a:tc>
              </a:tr>
              <a:tr h="370840">
                <a:tc>
                  <a:txBody>
                    <a:bodyPr/>
                    <a:lstStyle/>
                    <a:p>
                      <a:r>
                        <a:rPr lang="en-GB" dirty="0" smtClean="0"/>
                        <a:t>Reading</a:t>
                      </a:r>
                      <a:endParaRPr lang="en-GB" dirty="0"/>
                    </a:p>
                  </a:txBody>
                  <a:tcPr/>
                </a:tc>
                <a:tc>
                  <a:txBody>
                    <a:bodyPr/>
                    <a:lstStyle/>
                    <a:p>
                      <a:r>
                        <a:rPr lang="en-GB" dirty="0" smtClean="0"/>
                        <a:t>school</a:t>
                      </a:r>
                      <a:endParaRPr lang="en-GB" dirty="0"/>
                    </a:p>
                  </a:txBody>
                  <a:tcPr/>
                </a:tc>
                <a:tc>
                  <a:txBody>
                    <a:bodyPr/>
                    <a:lstStyle/>
                    <a:p>
                      <a:r>
                        <a:rPr lang="en-GB" dirty="0" smtClean="0"/>
                        <a:t>97</a:t>
                      </a:r>
                      <a:endParaRPr lang="en-GB" dirty="0"/>
                    </a:p>
                  </a:txBody>
                  <a:tcPr/>
                </a:tc>
                <a:tc>
                  <a:txBody>
                    <a:bodyPr/>
                    <a:lstStyle/>
                    <a:p>
                      <a:r>
                        <a:rPr lang="en-GB" dirty="0" smtClean="0"/>
                        <a:t>97</a:t>
                      </a:r>
                      <a:endParaRPr lang="en-GB" dirty="0"/>
                    </a:p>
                  </a:txBody>
                  <a:tcPr/>
                </a:tc>
                <a:tc>
                  <a:txBody>
                    <a:bodyPr/>
                    <a:lstStyle/>
                    <a:p>
                      <a:r>
                        <a:rPr lang="en-GB" dirty="0" smtClean="0"/>
                        <a:t>79</a:t>
                      </a:r>
                      <a:endParaRPr lang="en-GB" dirty="0"/>
                    </a:p>
                  </a:txBody>
                  <a:tcPr/>
                </a:tc>
                <a:tc>
                  <a:txBody>
                    <a:bodyPr/>
                    <a:lstStyle/>
                    <a:p>
                      <a:r>
                        <a:rPr lang="en-GB" dirty="0" smtClean="0"/>
                        <a:t>45</a:t>
                      </a:r>
                      <a:endParaRPr lang="en-GB" dirty="0"/>
                    </a:p>
                  </a:txBody>
                  <a:tcPr/>
                </a:tc>
                <a:tc>
                  <a:txBody>
                    <a:bodyPr/>
                    <a:lstStyle/>
                    <a:p>
                      <a:r>
                        <a:rPr lang="en-GB" dirty="0" smtClean="0"/>
                        <a:t>30</a:t>
                      </a:r>
                      <a:endParaRPr lang="en-GB" dirty="0"/>
                    </a:p>
                  </a:txBody>
                  <a:tcPr/>
                </a:tc>
              </a:tr>
              <a:tr h="370840">
                <a:tc>
                  <a:txBody>
                    <a:bodyPr/>
                    <a:lstStyle/>
                    <a:p>
                      <a:endParaRPr lang="en-GB"/>
                    </a:p>
                  </a:txBody>
                  <a:tcPr/>
                </a:tc>
                <a:tc>
                  <a:txBody>
                    <a:bodyPr/>
                    <a:lstStyle/>
                    <a:p>
                      <a:r>
                        <a:rPr lang="en-GB" dirty="0" smtClean="0"/>
                        <a:t>national</a:t>
                      </a:r>
                      <a:endParaRPr lang="en-GB" dirty="0"/>
                    </a:p>
                  </a:txBody>
                  <a:tcPr/>
                </a:tc>
                <a:tc>
                  <a:txBody>
                    <a:bodyPr/>
                    <a:lstStyle/>
                    <a:p>
                      <a:r>
                        <a:rPr lang="en-GB" dirty="0" smtClean="0"/>
                        <a:t>90</a:t>
                      </a:r>
                      <a:endParaRPr lang="en-GB" dirty="0"/>
                    </a:p>
                  </a:txBody>
                  <a:tcPr/>
                </a:tc>
                <a:tc>
                  <a:txBody>
                    <a:bodyPr/>
                    <a:lstStyle/>
                    <a:p>
                      <a:r>
                        <a:rPr lang="en-GB" dirty="0" smtClean="0"/>
                        <a:t>82</a:t>
                      </a:r>
                      <a:endParaRPr lang="en-GB" dirty="0"/>
                    </a:p>
                  </a:txBody>
                  <a:tcPr/>
                </a:tc>
                <a:tc>
                  <a:txBody>
                    <a:bodyPr/>
                    <a:lstStyle/>
                    <a:p>
                      <a:r>
                        <a:rPr lang="en-GB" dirty="0" smtClean="0"/>
                        <a:t>59</a:t>
                      </a:r>
                      <a:endParaRPr lang="en-GB" dirty="0"/>
                    </a:p>
                  </a:txBody>
                  <a:tcPr/>
                </a:tc>
                <a:tc>
                  <a:txBody>
                    <a:bodyPr/>
                    <a:lstStyle/>
                    <a:p>
                      <a:r>
                        <a:rPr lang="en-GB" dirty="0" smtClean="0"/>
                        <a:t>32</a:t>
                      </a:r>
                      <a:endParaRPr lang="en-GB" dirty="0"/>
                    </a:p>
                  </a:txBody>
                  <a:tcPr/>
                </a:tc>
                <a:tc>
                  <a:txBody>
                    <a:bodyPr/>
                    <a:lstStyle/>
                    <a:p>
                      <a:endParaRPr lang="en-GB" dirty="0"/>
                    </a:p>
                  </a:txBody>
                  <a:tcPr/>
                </a:tc>
              </a:tr>
              <a:tr h="370840">
                <a:tc>
                  <a:txBody>
                    <a:bodyPr/>
                    <a:lstStyle/>
                    <a:p>
                      <a:r>
                        <a:rPr lang="en-GB" dirty="0" smtClean="0"/>
                        <a:t>Writing</a:t>
                      </a:r>
                      <a:endParaRPr lang="en-GB" dirty="0"/>
                    </a:p>
                  </a:txBody>
                  <a:tcPr/>
                </a:tc>
                <a:tc>
                  <a:txBody>
                    <a:bodyPr/>
                    <a:lstStyle/>
                    <a:p>
                      <a:r>
                        <a:rPr lang="en-GB" dirty="0" smtClean="0"/>
                        <a:t>school</a:t>
                      </a:r>
                      <a:endParaRPr lang="en-GB" dirty="0"/>
                    </a:p>
                  </a:txBody>
                  <a:tcPr/>
                </a:tc>
                <a:tc>
                  <a:txBody>
                    <a:bodyPr/>
                    <a:lstStyle/>
                    <a:p>
                      <a:r>
                        <a:rPr lang="en-GB" dirty="0" smtClean="0"/>
                        <a:t>97</a:t>
                      </a:r>
                      <a:endParaRPr lang="en-GB" dirty="0"/>
                    </a:p>
                  </a:txBody>
                  <a:tcPr/>
                </a:tc>
                <a:tc>
                  <a:txBody>
                    <a:bodyPr/>
                    <a:lstStyle/>
                    <a:p>
                      <a:r>
                        <a:rPr lang="en-GB" dirty="0" smtClean="0"/>
                        <a:t>97</a:t>
                      </a:r>
                      <a:endParaRPr lang="en-GB" dirty="0"/>
                    </a:p>
                  </a:txBody>
                  <a:tcPr/>
                </a:tc>
                <a:tc>
                  <a:txBody>
                    <a:bodyPr/>
                    <a:lstStyle/>
                    <a:p>
                      <a:r>
                        <a:rPr lang="en-GB" dirty="0" smtClean="0"/>
                        <a:t>52</a:t>
                      </a:r>
                      <a:endParaRPr lang="en-GB" dirty="0"/>
                    </a:p>
                  </a:txBody>
                  <a:tcPr/>
                </a:tc>
                <a:tc>
                  <a:txBody>
                    <a:bodyPr/>
                    <a:lstStyle/>
                    <a:p>
                      <a:r>
                        <a:rPr lang="en-GB" dirty="0" smtClean="0"/>
                        <a:t>28</a:t>
                      </a:r>
                      <a:endParaRPr lang="en-GB" dirty="0"/>
                    </a:p>
                  </a:txBody>
                  <a:tcPr/>
                </a:tc>
                <a:tc>
                  <a:txBody>
                    <a:bodyPr/>
                    <a:lstStyle/>
                    <a:p>
                      <a:r>
                        <a:rPr lang="en-GB" dirty="0" smtClean="0"/>
                        <a:t>17</a:t>
                      </a:r>
                      <a:endParaRPr lang="en-GB" dirty="0"/>
                    </a:p>
                  </a:txBody>
                  <a:tcPr/>
                </a:tc>
              </a:tr>
              <a:tr h="370840">
                <a:tc>
                  <a:txBody>
                    <a:bodyPr/>
                    <a:lstStyle/>
                    <a:p>
                      <a:endParaRPr lang="en-GB"/>
                    </a:p>
                  </a:txBody>
                  <a:tcPr/>
                </a:tc>
                <a:tc>
                  <a:txBody>
                    <a:bodyPr/>
                    <a:lstStyle/>
                    <a:p>
                      <a:r>
                        <a:rPr lang="en-GB" dirty="0" smtClean="0"/>
                        <a:t>national</a:t>
                      </a:r>
                      <a:endParaRPr lang="en-GB" dirty="0"/>
                    </a:p>
                  </a:txBody>
                  <a:tcPr/>
                </a:tc>
                <a:tc>
                  <a:txBody>
                    <a:bodyPr/>
                    <a:lstStyle/>
                    <a:p>
                      <a:r>
                        <a:rPr lang="en-GB" dirty="0" smtClean="0"/>
                        <a:t>88</a:t>
                      </a:r>
                      <a:endParaRPr lang="en-GB" dirty="0"/>
                    </a:p>
                  </a:txBody>
                  <a:tcPr/>
                </a:tc>
                <a:tc>
                  <a:txBody>
                    <a:bodyPr/>
                    <a:lstStyle/>
                    <a:p>
                      <a:r>
                        <a:rPr lang="en-GB" dirty="0" smtClean="0"/>
                        <a:t>72</a:t>
                      </a:r>
                      <a:endParaRPr lang="en-GB" dirty="0"/>
                    </a:p>
                  </a:txBody>
                  <a:tcPr/>
                </a:tc>
                <a:tc>
                  <a:txBody>
                    <a:bodyPr/>
                    <a:lstStyle/>
                    <a:p>
                      <a:r>
                        <a:rPr lang="en-GB" dirty="0" smtClean="0"/>
                        <a:t>41</a:t>
                      </a:r>
                      <a:endParaRPr lang="en-GB" dirty="0"/>
                    </a:p>
                  </a:txBody>
                  <a:tcPr/>
                </a:tc>
                <a:tc>
                  <a:txBody>
                    <a:bodyPr/>
                    <a:lstStyle/>
                    <a:p>
                      <a:r>
                        <a:rPr lang="en-GB" dirty="0" smtClean="0"/>
                        <a:t>18</a:t>
                      </a:r>
                      <a:endParaRPr lang="en-GB" dirty="0"/>
                    </a:p>
                  </a:txBody>
                  <a:tcPr/>
                </a:tc>
                <a:tc>
                  <a:txBody>
                    <a:bodyPr/>
                    <a:lstStyle/>
                    <a:p>
                      <a:endParaRPr lang="en-GB" dirty="0"/>
                    </a:p>
                  </a:txBody>
                  <a:tcPr/>
                </a:tc>
              </a:tr>
              <a:tr h="370840">
                <a:tc>
                  <a:txBody>
                    <a:bodyPr/>
                    <a:lstStyle/>
                    <a:p>
                      <a:r>
                        <a:rPr lang="en-GB" dirty="0" smtClean="0"/>
                        <a:t>Maths</a:t>
                      </a:r>
                      <a:endParaRPr lang="en-GB" dirty="0"/>
                    </a:p>
                  </a:txBody>
                  <a:tcPr/>
                </a:tc>
                <a:tc>
                  <a:txBody>
                    <a:bodyPr/>
                    <a:lstStyle/>
                    <a:p>
                      <a:r>
                        <a:rPr lang="en-GB" dirty="0" smtClean="0"/>
                        <a:t>school</a:t>
                      </a:r>
                      <a:endParaRPr lang="en-GB" dirty="0"/>
                    </a:p>
                  </a:txBody>
                  <a:tcPr/>
                </a:tc>
                <a:tc>
                  <a:txBody>
                    <a:bodyPr/>
                    <a:lstStyle/>
                    <a:p>
                      <a:r>
                        <a:rPr lang="en-GB" dirty="0" smtClean="0"/>
                        <a:t>97</a:t>
                      </a:r>
                      <a:endParaRPr lang="en-GB" dirty="0"/>
                    </a:p>
                  </a:txBody>
                  <a:tcPr/>
                </a:tc>
                <a:tc>
                  <a:txBody>
                    <a:bodyPr/>
                    <a:lstStyle/>
                    <a:p>
                      <a:r>
                        <a:rPr lang="en-GB" dirty="0" smtClean="0"/>
                        <a:t>97</a:t>
                      </a:r>
                      <a:endParaRPr lang="en-GB" dirty="0"/>
                    </a:p>
                  </a:txBody>
                  <a:tcPr/>
                </a:tc>
                <a:tc>
                  <a:txBody>
                    <a:bodyPr/>
                    <a:lstStyle/>
                    <a:p>
                      <a:r>
                        <a:rPr lang="en-GB" dirty="0" smtClean="0"/>
                        <a:t>72</a:t>
                      </a:r>
                      <a:endParaRPr lang="en-GB" dirty="0"/>
                    </a:p>
                  </a:txBody>
                  <a:tcPr/>
                </a:tc>
                <a:tc>
                  <a:txBody>
                    <a:bodyPr/>
                    <a:lstStyle/>
                    <a:p>
                      <a:r>
                        <a:rPr lang="en-GB" dirty="0" smtClean="0"/>
                        <a:t>38</a:t>
                      </a:r>
                      <a:endParaRPr lang="en-GB" dirty="0"/>
                    </a:p>
                  </a:txBody>
                  <a:tcPr/>
                </a:tc>
                <a:tc>
                  <a:txBody>
                    <a:bodyPr/>
                    <a:lstStyle/>
                    <a:p>
                      <a:r>
                        <a:rPr lang="en-GB" dirty="0" smtClean="0"/>
                        <a:t>10</a:t>
                      </a:r>
                      <a:endParaRPr lang="en-GB" dirty="0"/>
                    </a:p>
                  </a:txBody>
                  <a:tcPr/>
                </a:tc>
              </a:tr>
              <a:tr h="370840">
                <a:tc>
                  <a:txBody>
                    <a:bodyPr/>
                    <a:lstStyle/>
                    <a:p>
                      <a:endParaRPr lang="en-GB"/>
                    </a:p>
                  </a:txBody>
                  <a:tcPr/>
                </a:tc>
                <a:tc>
                  <a:txBody>
                    <a:bodyPr/>
                    <a:lstStyle/>
                    <a:p>
                      <a:r>
                        <a:rPr lang="en-GB" dirty="0" smtClean="0"/>
                        <a:t>national</a:t>
                      </a:r>
                      <a:endParaRPr lang="en-GB" dirty="0"/>
                    </a:p>
                  </a:txBody>
                  <a:tcPr/>
                </a:tc>
                <a:tc>
                  <a:txBody>
                    <a:bodyPr/>
                    <a:lstStyle/>
                    <a:p>
                      <a:r>
                        <a:rPr lang="en-GB" dirty="0" smtClean="0"/>
                        <a:t>93</a:t>
                      </a:r>
                      <a:endParaRPr lang="en-GB" dirty="0"/>
                    </a:p>
                  </a:txBody>
                  <a:tcPr/>
                </a:tc>
                <a:tc>
                  <a:txBody>
                    <a:bodyPr/>
                    <a:lstStyle/>
                    <a:p>
                      <a:r>
                        <a:rPr lang="en-GB" dirty="0" smtClean="0"/>
                        <a:t>82</a:t>
                      </a:r>
                      <a:endParaRPr lang="en-GB" dirty="0"/>
                    </a:p>
                  </a:txBody>
                  <a:tcPr/>
                </a:tc>
                <a:tc>
                  <a:txBody>
                    <a:bodyPr/>
                    <a:lstStyle/>
                    <a:p>
                      <a:r>
                        <a:rPr lang="en-GB" dirty="0" smtClean="0"/>
                        <a:t>55</a:t>
                      </a:r>
                      <a:endParaRPr lang="en-GB" dirty="0"/>
                    </a:p>
                  </a:txBody>
                  <a:tcPr/>
                </a:tc>
                <a:tc>
                  <a:txBody>
                    <a:bodyPr/>
                    <a:lstStyle/>
                    <a:p>
                      <a:r>
                        <a:rPr lang="en-GB" dirty="0" smtClean="0"/>
                        <a:t>26</a:t>
                      </a:r>
                      <a:endParaRPr lang="en-GB" dirty="0"/>
                    </a:p>
                  </a:txBody>
                  <a:tcPr/>
                </a:tc>
                <a:tc>
                  <a:txBody>
                    <a:bodyPr/>
                    <a:lstStyle/>
                    <a:p>
                      <a:endParaRPr lang="en-GB" dirty="0"/>
                    </a:p>
                  </a:txBody>
                  <a:tcPr/>
                </a:tc>
              </a:tr>
              <a:tr h="370840">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
        <p:nvSpPr>
          <p:cNvPr id="6" name="TextBox 5"/>
          <p:cNvSpPr txBox="1"/>
          <p:nvPr/>
        </p:nvSpPr>
        <p:spPr>
          <a:xfrm>
            <a:off x="827584" y="4725144"/>
            <a:ext cx="7488832" cy="1754326"/>
          </a:xfrm>
          <a:prstGeom prst="rect">
            <a:avLst/>
          </a:prstGeom>
          <a:noFill/>
        </p:spPr>
        <p:txBody>
          <a:bodyPr wrap="square" rtlCol="0">
            <a:spAutoFit/>
          </a:bodyPr>
          <a:lstStyle/>
          <a:p>
            <a:r>
              <a:rPr lang="en-GB" dirty="0" smtClean="0"/>
              <a:t>ANALYSIS:</a:t>
            </a:r>
          </a:p>
          <a:p>
            <a:pPr marL="285750" indent="-285750">
              <a:buFont typeface="Arial" panose="020B0604020202020204" pitchFamily="34" charset="0"/>
              <a:buChar char="•"/>
            </a:pPr>
            <a:r>
              <a:rPr lang="en-GB" dirty="0" smtClean="0"/>
              <a:t>Attainment in all subjects was well above national figures.</a:t>
            </a:r>
          </a:p>
          <a:p>
            <a:pPr marL="285750" indent="-285750">
              <a:buFont typeface="Arial" panose="020B0604020202020204" pitchFamily="34" charset="0"/>
              <a:buChar char="•"/>
            </a:pPr>
            <a:r>
              <a:rPr lang="en-GB" dirty="0" smtClean="0"/>
              <a:t>% of children achieving level 3 had increased from previous year (SDP target)</a:t>
            </a:r>
          </a:p>
          <a:p>
            <a:r>
              <a:rPr lang="en-GB" dirty="0" smtClean="0"/>
              <a:t>NEXT STEPS:</a:t>
            </a:r>
            <a:endParaRPr lang="en-GB" dirty="0"/>
          </a:p>
          <a:p>
            <a:pPr marL="285750" indent="-285750">
              <a:buFont typeface="Arial" panose="020B0604020202020204" pitchFamily="34" charset="0"/>
              <a:buChar char="•"/>
            </a:pPr>
            <a:r>
              <a:rPr lang="en-GB" dirty="0" smtClean="0"/>
              <a:t>To continue to be above national expectation.</a:t>
            </a:r>
          </a:p>
        </p:txBody>
      </p:sp>
    </p:spTree>
    <p:extLst>
      <p:ext uri="{BB962C8B-B14F-4D97-AF65-F5344CB8AC3E}">
        <p14:creationId xmlns:p14="http://schemas.microsoft.com/office/powerpoint/2010/main" val="681077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Attainment of Groups at KS1</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5350353"/>
              </p:ext>
            </p:extLst>
          </p:nvPr>
        </p:nvGraphicFramePr>
        <p:xfrm>
          <a:off x="323528" y="1196752"/>
          <a:ext cx="8579298" cy="3296920"/>
        </p:xfrm>
        <a:graphic>
          <a:graphicData uri="http://schemas.openxmlformats.org/drawingml/2006/table">
            <a:tbl>
              <a:tblPr firstRow="1" bandRow="1">
                <a:tableStyleId>{5C22544A-7EE6-4342-B048-85BDC9FD1C3A}</a:tableStyleId>
              </a:tblPr>
              <a:tblGrid>
                <a:gridCol w="1584179"/>
                <a:gridCol w="867049"/>
                <a:gridCol w="1225614"/>
                <a:gridCol w="1225614"/>
                <a:gridCol w="1225614"/>
                <a:gridCol w="1225614"/>
                <a:gridCol w="1225614"/>
              </a:tblGrid>
              <a:tr h="370840">
                <a:tc rowSpan="2">
                  <a:txBody>
                    <a:bodyPr/>
                    <a:lstStyle/>
                    <a:p>
                      <a:r>
                        <a:rPr lang="en-GB" sz="1200" dirty="0" smtClean="0"/>
                        <a:t>Characteristics </a:t>
                      </a:r>
                      <a:endParaRPr lang="en-GB" sz="1200" dirty="0"/>
                    </a:p>
                  </a:txBody>
                  <a:tcPr/>
                </a:tc>
                <a:tc gridSpan="2">
                  <a:txBody>
                    <a:bodyPr/>
                    <a:lstStyle/>
                    <a:p>
                      <a:r>
                        <a:rPr lang="en-GB" sz="1200" dirty="0" smtClean="0"/>
                        <a:t>Reading</a:t>
                      </a:r>
                      <a:endParaRPr lang="en-GB" sz="1200" dirty="0"/>
                    </a:p>
                  </a:txBody>
                  <a:tcPr/>
                </a:tc>
                <a:tc hMerge="1">
                  <a:txBody>
                    <a:bodyPr/>
                    <a:lstStyle/>
                    <a:p>
                      <a:endParaRPr lang="en-GB"/>
                    </a:p>
                  </a:txBody>
                  <a:tcPr/>
                </a:tc>
                <a:tc gridSpan="2">
                  <a:txBody>
                    <a:bodyPr/>
                    <a:lstStyle/>
                    <a:p>
                      <a:r>
                        <a:rPr lang="en-GB" sz="1200" dirty="0" smtClean="0"/>
                        <a:t>Writing</a:t>
                      </a:r>
                      <a:endParaRPr lang="en-GB" sz="1200" dirty="0"/>
                    </a:p>
                  </a:txBody>
                  <a:tcPr/>
                </a:tc>
                <a:tc hMerge="1">
                  <a:txBody>
                    <a:bodyPr/>
                    <a:lstStyle/>
                    <a:p>
                      <a:endParaRPr lang="en-GB"/>
                    </a:p>
                  </a:txBody>
                  <a:tcPr/>
                </a:tc>
                <a:tc gridSpan="2">
                  <a:txBody>
                    <a:bodyPr/>
                    <a:lstStyle/>
                    <a:p>
                      <a:r>
                        <a:rPr lang="en-GB" sz="1200" dirty="0" smtClean="0"/>
                        <a:t>Maths</a:t>
                      </a:r>
                      <a:endParaRPr lang="en-GB" sz="1200" dirty="0"/>
                    </a:p>
                  </a:txBody>
                  <a:tcPr/>
                </a:tc>
                <a:tc hMerge="1">
                  <a:txBody>
                    <a:bodyPr/>
                    <a:lstStyle/>
                    <a:p>
                      <a:endParaRPr lang="en-GB"/>
                    </a:p>
                  </a:txBody>
                  <a:tcPr/>
                </a:tc>
              </a:tr>
              <a:tr h="370840">
                <a:tc vMerge="1">
                  <a:txBody>
                    <a:bodyPr/>
                    <a:lstStyle/>
                    <a:p>
                      <a:endParaRPr lang="en-GB"/>
                    </a:p>
                  </a:txBody>
                  <a:tcPr/>
                </a:tc>
                <a:tc>
                  <a:txBody>
                    <a:bodyPr/>
                    <a:lstStyle/>
                    <a:p>
                      <a:r>
                        <a:rPr lang="en-GB" sz="1200" dirty="0" smtClean="0"/>
                        <a:t>School APS</a:t>
                      </a:r>
                      <a:endParaRPr lang="en-GB" sz="1200" dirty="0"/>
                    </a:p>
                  </a:txBody>
                  <a:tcPr/>
                </a:tc>
                <a:tc>
                  <a:txBody>
                    <a:bodyPr/>
                    <a:lstStyle/>
                    <a:p>
                      <a:r>
                        <a:rPr lang="en-GB" sz="1200" dirty="0" smtClean="0"/>
                        <a:t>National APS</a:t>
                      </a:r>
                      <a:endParaRPr lang="en-GB" sz="1200" dirty="0"/>
                    </a:p>
                  </a:txBody>
                  <a:tcPr/>
                </a:tc>
                <a:tc>
                  <a:txBody>
                    <a:bodyPr/>
                    <a:lstStyle/>
                    <a:p>
                      <a:r>
                        <a:rPr lang="en-GB" sz="1200" dirty="0" smtClean="0"/>
                        <a:t>School </a:t>
                      </a:r>
                    </a:p>
                    <a:p>
                      <a:r>
                        <a:rPr lang="en-GB" sz="1200" dirty="0" smtClean="0"/>
                        <a:t>APS</a:t>
                      </a:r>
                      <a:endParaRPr lang="en-GB" sz="1200" dirty="0"/>
                    </a:p>
                  </a:txBody>
                  <a:tcPr/>
                </a:tc>
                <a:tc>
                  <a:txBody>
                    <a:bodyPr/>
                    <a:lstStyle/>
                    <a:p>
                      <a:r>
                        <a:rPr lang="en-GB" sz="1200" dirty="0" smtClean="0"/>
                        <a:t>National APS</a:t>
                      </a:r>
                      <a:endParaRPr lang="en-GB" sz="1200" dirty="0"/>
                    </a:p>
                  </a:txBody>
                  <a:tcPr/>
                </a:tc>
                <a:tc>
                  <a:txBody>
                    <a:bodyPr/>
                    <a:lstStyle/>
                    <a:p>
                      <a:r>
                        <a:rPr lang="en-GB" sz="1200" dirty="0" smtClean="0"/>
                        <a:t>School </a:t>
                      </a:r>
                    </a:p>
                    <a:p>
                      <a:r>
                        <a:rPr lang="en-GB" sz="1200" dirty="0" smtClean="0"/>
                        <a:t>APS</a:t>
                      </a:r>
                      <a:endParaRPr lang="en-GB" sz="1200" dirty="0"/>
                    </a:p>
                  </a:txBody>
                  <a:tcPr/>
                </a:tc>
                <a:tc>
                  <a:txBody>
                    <a:bodyPr/>
                    <a:lstStyle/>
                    <a:p>
                      <a:r>
                        <a:rPr lang="en-GB" sz="1200" dirty="0" smtClean="0"/>
                        <a:t>National APS</a:t>
                      </a:r>
                      <a:endParaRPr lang="en-GB" sz="1200" dirty="0"/>
                    </a:p>
                  </a:txBody>
                  <a:tcPr/>
                </a:tc>
              </a:tr>
              <a:tr h="208672">
                <a:tc>
                  <a:txBody>
                    <a:bodyPr/>
                    <a:lstStyle/>
                    <a:p>
                      <a:r>
                        <a:rPr lang="en-GB" sz="1200" dirty="0" smtClean="0"/>
                        <a:t>All pupils (29)</a:t>
                      </a:r>
                      <a:endParaRPr lang="en-GB" sz="1200" dirty="0"/>
                    </a:p>
                  </a:txBody>
                  <a:tcPr/>
                </a:tc>
                <a:tc>
                  <a:txBody>
                    <a:bodyPr/>
                    <a:lstStyle/>
                    <a:p>
                      <a:r>
                        <a:rPr lang="en-GB" sz="1200" dirty="0" smtClean="0"/>
                        <a:t>18.2</a:t>
                      </a:r>
                      <a:endParaRPr lang="en-GB" sz="1200" dirty="0"/>
                    </a:p>
                  </a:txBody>
                  <a:tcPr/>
                </a:tc>
                <a:tc>
                  <a:txBody>
                    <a:bodyPr/>
                    <a:lstStyle/>
                    <a:p>
                      <a:r>
                        <a:rPr lang="en-GB" sz="1200" dirty="0" smtClean="0"/>
                        <a:t>16.6</a:t>
                      </a:r>
                      <a:endParaRPr lang="en-GB" sz="1200" dirty="0"/>
                    </a:p>
                  </a:txBody>
                  <a:tcPr/>
                </a:tc>
                <a:tc>
                  <a:txBody>
                    <a:bodyPr/>
                    <a:lstStyle/>
                    <a:p>
                      <a:r>
                        <a:rPr lang="en-GB" sz="1200" dirty="0" smtClean="0"/>
                        <a:t>16.9</a:t>
                      </a:r>
                      <a:endParaRPr lang="en-GB" sz="1200" dirty="0"/>
                    </a:p>
                  </a:txBody>
                  <a:tcPr/>
                </a:tc>
                <a:tc>
                  <a:txBody>
                    <a:bodyPr/>
                    <a:lstStyle/>
                    <a:p>
                      <a:r>
                        <a:rPr lang="en-GB" sz="1200" dirty="0" smtClean="0"/>
                        <a:t>15.3</a:t>
                      </a:r>
                      <a:endParaRPr lang="en-GB" sz="1200" dirty="0"/>
                    </a:p>
                  </a:txBody>
                  <a:tcPr/>
                </a:tc>
                <a:tc>
                  <a:txBody>
                    <a:bodyPr/>
                    <a:lstStyle/>
                    <a:p>
                      <a:r>
                        <a:rPr lang="en-GB" sz="1200" dirty="0" smtClean="0"/>
                        <a:t>17.8</a:t>
                      </a:r>
                      <a:endParaRPr lang="en-GB" sz="1200" dirty="0"/>
                    </a:p>
                  </a:txBody>
                  <a:tcPr/>
                </a:tc>
                <a:tc>
                  <a:txBody>
                    <a:bodyPr/>
                    <a:lstStyle/>
                    <a:p>
                      <a:r>
                        <a:rPr lang="en-GB" sz="1200" dirty="0" smtClean="0"/>
                        <a:t>16.4</a:t>
                      </a:r>
                      <a:endParaRPr lang="en-GB" sz="1200" dirty="0"/>
                    </a:p>
                  </a:txBody>
                  <a:tcPr/>
                </a:tc>
              </a:tr>
              <a:tr h="222384">
                <a:tc>
                  <a:txBody>
                    <a:bodyPr/>
                    <a:lstStyle/>
                    <a:p>
                      <a:r>
                        <a:rPr lang="en-GB" sz="1200" dirty="0" smtClean="0"/>
                        <a:t>FSM (4)</a:t>
                      </a:r>
                      <a:endParaRPr lang="en-GB" sz="1200" dirty="0"/>
                    </a:p>
                  </a:txBody>
                  <a:tcPr/>
                </a:tc>
                <a:tc>
                  <a:txBody>
                    <a:bodyPr/>
                    <a:lstStyle/>
                    <a:p>
                      <a:r>
                        <a:rPr lang="en-GB" sz="1200" dirty="0" smtClean="0"/>
                        <a:t>16</a:t>
                      </a:r>
                      <a:endParaRPr lang="en-GB" sz="1200" dirty="0"/>
                    </a:p>
                  </a:txBody>
                  <a:tcPr/>
                </a:tc>
                <a:tc>
                  <a:txBody>
                    <a:bodyPr/>
                    <a:lstStyle/>
                    <a:p>
                      <a:r>
                        <a:rPr lang="en-GB" sz="1200" dirty="0" smtClean="0"/>
                        <a:t>15.2</a:t>
                      </a:r>
                      <a:endParaRPr lang="en-GB" sz="1200" dirty="0"/>
                    </a:p>
                  </a:txBody>
                  <a:tcPr/>
                </a:tc>
                <a:tc>
                  <a:txBody>
                    <a:bodyPr/>
                    <a:lstStyle/>
                    <a:p>
                      <a:r>
                        <a:rPr lang="en-GB" sz="1200" dirty="0" smtClean="0"/>
                        <a:t>15.5</a:t>
                      </a:r>
                      <a:endParaRPr lang="en-GB" sz="1200" dirty="0"/>
                    </a:p>
                  </a:txBody>
                  <a:tcPr/>
                </a:tc>
                <a:tc>
                  <a:txBody>
                    <a:bodyPr/>
                    <a:lstStyle/>
                    <a:p>
                      <a:r>
                        <a:rPr lang="en-GB" sz="1200" dirty="0" smtClean="0"/>
                        <a:t>14</a:t>
                      </a:r>
                      <a:endParaRPr lang="en-GB" sz="1200" dirty="0"/>
                    </a:p>
                  </a:txBody>
                  <a:tcPr/>
                </a:tc>
                <a:tc>
                  <a:txBody>
                    <a:bodyPr/>
                    <a:lstStyle/>
                    <a:p>
                      <a:r>
                        <a:rPr lang="en-GB" sz="1200" dirty="0" smtClean="0"/>
                        <a:t>17</a:t>
                      </a:r>
                      <a:endParaRPr lang="en-GB" sz="1200" dirty="0"/>
                    </a:p>
                  </a:txBody>
                  <a:tcPr/>
                </a:tc>
                <a:tc>
                  <a:txBody>
                    <a:bodyPr/>
                    <a:lstStyle/>
                    <a:p>
                      <a:r>
                        <a:rPr lang="en-GB" sz="1200" dirty="0" smtClean="0"/>
                        <a:t>15.2</a:t>
                      </a:r>
                      <a:endParaRPr lang="en-GB" sz="1200" dirty="0"/>
                    </a:p>
                  </a:txBody>
                  <a:tcPr/>
                </a:tc>
              </a:tr>
              <a:tr h="236096">
                <a:tc>
                  <a:txBody>
                    <a:bodyPr/>
                    <a:lstStyle/>
                    <a:p>
                      <a:r>
                        <a:rPr lang="en-GB" sz="1200" dirty="0" smtClean="0"/>
                        <a:t>Non FSM (25)</a:t>
                      </a:r>
                      <a:endParaRPr lang="en-GB" sz="1200" dirty="0"/>
                    </a:p>
                  </a:txBody>
                  <a:tcPr/>
                </a:tc>
                <a:tc>
                  <a:txBody>
                    <a:bodyPr/>
                    <a:lstStyle/>
                    <a:p>
                      <a:r>
                        <a:rPr lang="en-GB" sz="1200" dirty="0" smtClean="0"/>
                        <a:t>18.5</a:t>
                      </a:r>
                      <a:endParaRPr lang="en-GB" sz="1200" dirty="0"/>
                    </a:p>
                  </a:txBody>
                  <a:tcPr/>
                </a:tc>
                <a:tc>
                  <a:txBody>
                    <a:bodyPr/>
                    <a:lstStyle/>
                    <a:p>
                      <a:r>
                        <a:rPr lang="en-GB" sz="1200" dirty="0" smtClean="0"/>
                        <a:t>17.1</a:t>
                      </a:r>
                      <a:endParaRPr lang="en-GB" sz="1200" dirty="0"/>
                    </a:p>
                  </a:txBody>
                  <a:tcPr/>
                </a:tc>
                <a:tc>
                  <a:txBody>
                    <a:bodyPr/>
                    <a:lstStyle/>
                    <a:p>
                      <a:r>
                        <a:rPr lang="en-GB" sz="1200" dirty="0" smtClean="0"/>
                        <a:t>17.2</a:t>
                      </a:r>
                      <a:endParaRPr lang="en-GB" sz="1200" dirty="0"/>
                    </a:p>
                  </a:txBody>
                  <a:tcPr/>
                </a:tc>
                <a:tc>
                  <a:txBody>
                    <a:bodyPr/>
                    <a:lstStyle/>
                    <a:p>
                      <a:r>
                        <a:rPr lang="en-GB" sz="1200" dirty="0" smtClean="0"/>
                        <a:t>15.8</a:t>
                      </a:r>
                      <a:endParaRPr lang="en-GB" sz="1200" dirty="0"/>
                    </a:p>
                  </a:txBody>
                  <a:tcPr/>
                </a:tc>
                <a:tc>
                  <a:txBody>
                    <a:bodyPr/>
                    <a:lstStyle/>
                    <a:p>
                      <a:r>
                        <a:rPr lang="en-GB" sz="1200" dirty="0" smtClean="0"/>
                        <a:t>17.9</a:t>
                      </a:r>
                      <a:endParaRPr lang="en-GB" sz="1200" dirty="0"/>
                    </a:p>
                  </a:txBody>
                  <a:tcPr/>
                </a:tc>
                <a:tc>
                  <a:txBody>
                    <a:bodyPr/>
                    <a:lstStyle/>
                    <a:p>
                      <a:r>
                        <a:rPr lang="en-GB" sz="1200" dirty="0" smtClean="0"/>
                        <a:t>16.8</a:t>
                      </a:r>
                      <a:endParaRPr lang="en-GB" sz="1200" dirty="0"/>
                    </a:p>
                  </a:txBody>
                  <a:tcPr/>
                </a:tc>
              </a:tr>
              <a:tr h="249808">
                <a:tc>
                  <a:txBody>
                    <a:bodyPr/>
                    <a:lstStyle/>
                    <a:p>
                      <a:r>
                        <a:rPr lang="en-GB" sz="1200" dirty="0" smtClean="0"/>
                        <a:t>EAL</a:t>
                      </a:r>
                      <a:r>
                        <a:rPr lang="en-GB" sz="1200" baseline="0" dirty="0" smtClean="0"/>
                        <a:t> (0)</a:t>
                      </a:r>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r>
              <a:tr h="263520">
                <a:tc>
                  <a:txBody>
                    <a:bodyPr/>
                    <a:lstStyle/>
                    <a:p>
                      <a:r>
                        <a:rPr lang="en-GB" sz="1200" dirty="0" smtClean="0"/>
                        <a:t>SEND (3inc 1 EHCP)</a:t>
                      </a:r>
                      <a:endParaRPr lang="en-GB" sz="1200" dirty="0"/>
                    </a:p>
                  </a:txBody>
                  <a:tcPr/>
                </a:tc>
                <a:tc>
                  <a:txBody>
                    <a:bodyPr/>
                    <a:lstStyle/>
                    <a:p>
                      <a:r>
                        <a:rPr lang="en-GB" sz="1200" dirty="0" smtClean="0"/>
                        <a:t>13</a:t>
                      </a:r>
                      <a:endParaRPr lang="en-GB" sz="1200" dirty="0"/>
                    </a:p>
                  </a:txBody>
                  <a:tcPr/>
                </a:tc>
                <a:tc>
                  <a:txBody>
                    <a:bodyPr/>
                    <a:lstStyle/>
                    <a:p>
                      <a:r>
                        <a:rPr lang="en-GB" sz="1200" dirty="0" smtClean="0"/>
                        <a:t>12.8</a:t>
                      </a:r>
                      <a:endParaRPr lang="en-GB" sz="1200" dirty="0"/>
                    </a:p>
                  </a:txBody>
                  <a:tcPr/>
                </a:tc>
                <a:tc>
                  <a:txBody>
                    <a:bodyPr/>
                    <a:lstStyle/>
                    <a:p>
                      <a:r>
                        <a:rPr lang="en-GB" sz="1200" dirty="0" smtClean="0"/>
                        <a:t>13</a:t>
                      </a:r>
                      <a:endParaRPr lang="en-GB" sz="1200" dirty="0"/>
                    </a:p>
                  </a:txBody>
                  <a:tcPr/>
                </a:tc>
                <a:tc>
                  <a:txBody>
                    <a:bodyPr/>
                    <a:lstStyle/>
                    <a:p>
                      <a:r>
                        <a:rPr lang="en-GB" sz="1200" dirty="0" smtClean="0"/>
                        <a:t>11.6</a:t>
                      </a:r>
                      <a:endParaRPr lang="en-GB" sz="1200" dirty="0"/>
                    </a:p>
                  </a:txBody>
                  <a:tcPr/>
                </a:tc>
                <a:tc>
                  <a:txBody>
                    <a:bodyPr/>
                    <a:lstStyle/>
                    <a:p>
                      <a:r>
                        <a:rPr lang="en-GB" sz="1200" dirty="0" smtClean="0"/>
                        <a:t>13</a:t>
                      </a:r>
                      <a:endParaRPr lang="en-GB" sz="1200" dirty="0"/>
                    </a:p>
                  </a:txBody>
                  <a:tcPr/>
                </a:tc>
                <a:tc>
                  <a:txBody>
                    <a:bodyPr/>
                    <a:lstStyle/>
                    <a:p>
                      <a:r>
                        <a:rPr lang="en-GB" sz="1200" dirty="0" smtClean="0"/>
                        <a:t>13.2</a:t>
                      </a:r>
                      <a:endParaRPr lang="en-GB" sz="1200" dirty="0"/>
                    </a:p>
                  </a:txBody>
                  <a:tcPr/>
                </a:tc>
              </a:tr>
              <a:tr h="205224">
                <a:tc>
                  <a:txBody>
                    <a:bodyPr/>
                    <a:lstStyle/>
                    <a:p>
                      <a:r>
                        <a:rPr lang="en-GB" sz="1200" dirty="0" smtClean="0"/>
                        <a:t>White British (26)</a:t>
                      </a:r>
                      <a:endParaRPr lang="en-GB" sz="1200" dirty="0"/>
                    </a:p>
                  </a:txBody>
                  <a:tcPr/>
                </a:tc>
                <a:tc>
                  <a:txBody>
                    <a:bodyPr/>
                    <a:lstStyle/>
                    <a:p>
                      <a:r>
                        <a:rPr lang="en-GB" sz="1200" dirty="0" smtClean="0"/>
                        <a:t>18.2</a:t>
                      </a:r>
                      <a:endParaRPr lang="en-GB" sz="1200" dirty="0"/>
                    </a:p>
                  </a:txBody>
                  <a:tcPr/>
                </a:tc>
                <a:tc>
                  <a:txBody>
                    <a:bodyPr/>
                    <a:lstStyle/>
                    <a:p>
                      <a:r>
                        <a:rPr lang="en-GB" sz="1200" dirty="0" smtClean="0"/>
                        <a:t>16.8</a:t>
                      </a:r>
                      <a:endParaRPr lang="en-GB" sz="1200" dirty="0"/>
                    </a:p>
                  </a:txBody>
                  <a:tcPr/>
                </a:tc>
                <a:tc>
                  <a:txBody>
                    <a:bodyPr/>
                    <a:lstStyle/>
                    <a:p>
                      <a:r>
                        <a:rPr lang="en-GB" sz="1200" dirty="0" smtClean="0"/>
                        <a:t>16.9</a:t>
                      </a:r>
                      <a:endParaRPr lang="en-GB" sz="1200" dirty="0"/>
                    </a:p>
                  </a:txBody>
                  <a:tcPr/>
                </a:tc>
                <a:tc>
                  <a:txBody>
                    <a:bodyPr/>
                    <a:lstStyle/>
                    <a:p>
                      <a:r>
                        <a:rPr lang="en-GB" sz="1200" dirty="0" smtClean="0"/>
                        <a:t>15.4</a:t>
                      </a:r>
                      <a:endParaRPr lang="en-GB" sz="1200" dirty="0"/>
                    </a:p>
                  </a:txBody>
                  <a:tcPr/>
                </a:tc>
                <a:tc>
                  <a:txBody>
                    <a:bodyPr/>
                    <a:lstStyle/>
                    <a:p>
                      <a:r>
                        <a:rPr lang="en-GB" sz="1200" dirty="0" smtClean="0"/>
                        <a:t>17.9</a:t>
                      </a:r>
                      <a:endParaRPr lang="en-GB" sz="1200" dirty="0"/>
                    </a:p>
                  </a:txBody>
                  <a:tcPr/>
                </a:tc>
                <a:tc>
                  <a:txBody>
                    <a:bodyPr/>
                    <a:lstStyle/>
                    <a:p>
                      <a:r>
                        <a:rPr lang="en-GB" sz="1200" dirty="0" smtClean="0"/>
                        <a:t>16.5</a:t>
                      </a:r>
                      <a:endParaRPr lang="en-GB" sz="1200" dirty="0"/>
                    </a:p>
                  </a:txBody>
                  <a:tcPr/>
                </a:tc>
              </a:tr>
              <a:tr h="218936">
                <a:tc>
                  <a:txBody>
                    <a:bodyPr/>
                    <a:lstStyle/>
                    <a:p>
                      <a:r>
                        <a:rPr lang="en-GB" sz="1200" dirty="0" smtClean="0"/>
                        <a:t>Other (2)</a:t>
                      </a:r>
                      <a:endParaRPr lang="en-GB" sz="1200" dirty="0"/>
                    </a:p>
                  </a:txBody>
                  <a:tcPr/>
                </a:tc>
                <a:tc>
                  <a:txBody>
                    <a:bodyPr/>
                    <a:lstStyle/>
                    <a:p>
                      <a:r>
                        <a:rPr lang="en-GB" sz="1200" dirty="0" smtClean="0"/>
                        <a:t>19</a:t>
                      </a:r>
                      <a:endParaRPr lang="en-GB" sz="1200" dirty="0"/>
                    </a:p>
                  </a:txBody>
                  <a:tcPr/>
                </a:tc>
                <a:tc>
                  <a:txBody>
                    <a:bodyPr/>
                    <a:lstStyle/>
                    <a:p>
                      <a:r>
                        <a:rPr lang="en-GB" sz="1200" dirty="0" smtClean="0"/>
                        <a:t>17.1</a:t>
                      </a:r>
                      <a:endParaRPr lang="en-GB" sz="1200" dirty="0"/>
                    </a:p>
                  </a:txBody>
                  <a:tcPr/>
                </a:tc>
                <a:tc>
                  <a:txBody>
                    <a:bodyPr/>
                    <a:lstStyle/>
                    <a:p>
                      <a:r>
                        <a:rPr lang="en-GB" sz="1200" dirty="0" smtClean="0"/>
                        <a:t>18</a:t>
                      </a:r>
                      <a:endParaRPr lang="en-GB" sz="1200" dirty="0"/>
                    </a:p>
                  </a:txBody>
                  <a:tcPr/>
                </a:tc>
                <a:tc>
                  <a:txBody>
                    <a:bodyPr/>
                    <a:lstStyle/>
                    <a:p>
                      <a:r>
                        <a:rPr lang="en-GB" sz="1200" dirty="0" smtClean="0"/>
                        <a:t>15.8</a:t>
                      </a:r>
                      <a:endParaRPr lang="en-GB" sz="1200" dirty="0"/>
                    </a:p>
                  </a:txBody>
                  <a:tcPr/>
                </a:tc>
                <a:tc>
                  <a:txBody>
                    <a:bodyPr/>
                    <a:lstStyle/>
                    <a:p>
                      <a:r>
                        <a:rPr lang="en-GB" sz="1200" dirty="0" smtClean="0"/>
                        <a:t>16</a:t>
                      </a:r>
                      <a:endParaRPr lang="en-GB" sz="1200" dirty="0"/>
                    </a:p>
                  </a:txBody>
                  <a:tcPr/>
                </a:tc>
                <a:tc>
                  <a:txBody>
                    <a:bodyPr/>
                    <a:lstStyle/>
                    <a:p>
                      <a:r>
                        <a:rPr lang="en-GB" sz="1200" dirty="0" smtClean="0"/>
                        <a:t>16.8</a:t>
                      </a:r>
                      <a:endParaRPr lang="en-GB" sz="1200" dirty="0"/>
                    </a:p>
                  </a:txBody>
                  <a:tcPr/>
                </a:tc>
              </a:tr>
              <a:tr h="232648">
                <a:tc>
                  <a:txBody>
                    <a:bodyPr/>
                    <a:lstStyle/>
                    <a:p>
                      <a:r>
                        <a:rPr lang="en-GB" sz="1200" dirty="0" smtClean="0"/>
                        <a:t>Male</a:t>
                      </a:r>
                      <a:endParaRPr lang="en-GB" sz="1200" dirty="0"/>
                    </a:p>
                  </a:txBody>
                  <a:tcPr/>
                </a:tc>
                <a:tc>
                  <a:txBody>
                    <a:bodyPr/>
                    <a:lstStyle/>
                    <a:p>
                      <a:r>
                        <a:rPr lang="en-GB" sz="1200" dirty="0" smtClean="0"/>
                        <a:t>18.2</a:t>
                      </a:r>
                      <a:endParaRPr lang="en-GB" sz="1200" dirty="0"/>
                    </a:p>
                  </a:txBody>
                  <a:tcPr/>
                </a:tc>
                <a:tc>
                  <a:txBody>
                    <a:bodyPr/>
                    <a:lstStyle/>
                    <a:p>
                      <a:r>
                        <a:rPr lang="en-GB" sz="1200" dirty="0" smtClean="0"/>
                        <a:t>16.1</a:t>
                      </a:r>
                      <a:endParaRPr lang="en-GB" sz="1200" dirty="0"/>
                    </a:p>
                  </a:txBody>
                  <a:tcPr/>
                </a:tc>
                <a:tc>
                  <a:txBody>
                    <a:bodyPr/>
                    <a:lstStyle/>
                    <a:p>
                      <a:r>
                        <a:rPr lang="en-GB" sz="1200" dirty="0" smtClean="0"/>
                        <a:t>16.9</a:t>
                      </a:r>
                      <a:endParaRPr lang="en-GB" sz="1200" dirty="0"/>
                    </a:p>
                  </a:txBody>
                  <a:tcPr/>
                </a:tc>
                <a:tc>
                  <a:txBody>
                    <a:bodyPr/>
                    <a:lstStyle/>
                    <a:p>
                      <a:r>
                        <a:rPr lang="en-GB" sz="1200" dirty="0" smtClean="0"/>
                        <a:t>14.6</a:t>
                      </a:r>
                      <a:endParaRPr lang="en-GB" sz="1200" dirty="0"/>
                    </a:p>
                  </a:txBody>
                  <a:tcPr/>
                </a:tc>
                <a:tc>
                  <a:txBody>
                    <a:bodyPr/>
                    <a:lstStyle/>
                    <a:p>
                      <a:r>
                        <a:rPr lang="en-GB" sz="1200" dirty="0" smtClean="0"/>
                        <a:t>18.3</a:t>
                      </a:r>
                      <a:endParaRPr lang="en-GB" sz="1200" dirty="0"/>
                    </a:p>
                  </a:txBody>
                  <a:tcPr/>
                </a:tc>
                <a:tc>
                  <a:txBody>
                    <a:bodyPr/>
                    <a:lstStyle/>
                    <a:p>
                      <a:r>
                        <a:rPr lang="en-GB" sz="1200" dirty="0" smtClean="0"/>
                        <a:t>16.4</a:t>
                      </a:r>
                      <a:endParaRPr lang="en-GB" sz="1200" dirty="0"/>
                    </a:p>
                  </a:txBody>
                  <a:tcPr/>
                </a:tc>
              </a:tr>
              <a:tr h="246360">
                <a:tc>
                  <a:txBody>
                    <a:bodyPr/>
                    <a:lstStyle/>
                    <a:p>
                      <a:r>
                        <a:rPr lang="en-GB" sz="1200" dirty="0" smtClean="0"/>
                        <a:t>Female</a:t>
                      </a:r>
                      <a:endParaRPr lang="en-GB" sz="1200" dirty="0"/>
                    </a:p>
                  </a:txBody>
                  <a:tcPr/>
                </a:tc>
                <a:tc>
                  <a:txBody>
                    <a:bodyPr/>
                    <a:lstStyle/>
                    <a:p>
                      <a:r>
                        <a:rPr lang="en-GB" sz="1200" dirty="0" smtClean="0"/>
                        <a:t>18.1</a:t>
                      </a:r>
                      <a:endParaRPr lang="en-GB" sz="1200" dirty="0"/>
                    </a:p>
                  </a:txBody>
                  <a:tcPr/>
                </a:tc>
                <a:tc>
                  <a:txBody>
                    <a:bodyPr/>
                    <a:lstStyle/>
                    <a:p>
                      <a:r>
                        <a:rPr lang="en-GB" sz="1200" dirty="0" smtClean="0"/>
                        <a:t>17.2</a:t>
                      </a:r>
                      <a:endParaRPr lang="en-GB" sz="1200" dirty="0"/>
                    </a:p>
                  </a:txBody>
                  <a:tcPr/>
                </a:tc>
                <a:tc>
                  <a:txBody>
                    <a:bodyPr/>
                    <a:lstStyle/>
                    <a:p>
                      <a:r>
                        <a:rPr lang="en-GB" sz="1200" dirty="0" smtClean="0"/>
                        <a:t>17</a:t>
                      </a:r>
                      <a:endParaRPr lang="en-GB" sz="1200" dirty="0"/>
                    </a:p>
                  </a:txBody>
                  <a:tcPr/>
                </a:tc>
                <a:tc>
                  <a:txBody>
                    <a:bodyPr/>
                    <a:lstStyle/>
                    <a:p>
                      <a:r>
                        <a:rPr lang="en-GB" sz="1200" dirty="0" smtClean="0"/>
                        <a:t>16.1</a:t>
                      </a:r>
                      <a:endParaRPr lang="en-GB" sz="1200" dirty="0"/>
                    </a:p>
                  </a:txBody>
                  <a:tcPr/>
                </a:tc>
                <a:tc>
                  <a:txBody>
                    <a:bodyPr/>
                    <a:lstStyle/>
                    <a:p>
                      <a:r>
                        <a:rPr lang="en-GB" sz="1200" dirty="0" smtClean="0"/>
                        <a:t>16.8</a:t>
                      </a:r>
                      <a:endParaRPr lang="en-GB" sz="1200" dirty="0"/>
                    </a:p>
                  </a:txBody>
                  <a:tcPr/>
                </a:tc>
                <a:tc>
                  <a:txBody>
                    <a:bodyPr/>
                    <a:lstStyle/>
                    <a:p>
                      <a:r>
                        <a:rPr lang="en-GB" sz="1200" dirty="0" smtClean="0"/>
                        <a:t>16.5</a:t>
                      </a:r>
                      <a:endParaRPr lang="en-GB" sz="1200" dirty="0"/>
                    </a:p>
                  </a:txBody>
                  <a:tcPr/>
                </a:tc>
              </a:tr>
            </a:tbl>
          </a:graphicData>
        </a:graphic>
      </p:graphicFrame>
      <p:sp>
        <p:nvSpPr>
          <p:cNvPr id="5" name="TextBox 4"/>
          <p:cNvSpPr txBox="1"/>
          <p:nvPr/>
        </p:nvSpPr>
        <p:spPr>
          <a:xfrm>
            <a:off x="352922" y="4509120"/>
            <a:ext cx="8136904" cy="2862322"/>
          </a:xfrm>
          <a:prstGeom prst="rect">
            <a:avLst/>
          </a:prstGeom>
          <a:noFill/>
        </p:spPr>
        <p:txBody>
          <a:bodyPr wrap="square" rtlCol="0">
            <a:spAutoFit/>
          </a:bodyPr>
          <a:lstStyle/>
          <a:p>
            <a:r>
              <a:rPr lang="en-GB" u="sng" dirty="0" smtClean="0"/>
              <a:t>ANAYLSIS:</a:t>
            </a:r>
          </a:p>
          <a:p>
            <a:r>
              <a:rPr lang="en-GB" dirty="0" smtClean="0"/>
              <a:t>All groups performed better than national figures in  all subjects.</a:t>
            </a:r>
          </a:p>
          <a:p>
            <a:r>
              <a:rPr lang="en-GB" dirty="0" smtClean="0"/>
              <a:t>SEND pupils performed in line with their peers and if the child with the EHCP was not included performed well above national figures.</a:t>
            </a:r>
          </a:p>
          <a:p>
            <a:r>
              <a:rPr lang="en-GB" u="sng" dirty="0" smtClean="0"/>
              <a:t>NEXT STEPS:</a:t>
            </a:r>
          </a:p>
          <a:p>
            <a:r>
              <a:rPr lang="en-GB" dirty="0" smtClean="0"/>
              <a:t>Increase the percentage of girls achieving a level 3 in maths. 90% of the pupils who achieved a level 3 in maths were boys. </a:t>
            </a:r>
          </a:p>
          <a:p>
            <a:r>
              <a:rPr lang="en-GB" dirty="0" smtClean="0"/>
              <a:t>Continue to narrow the gap of disadvantaged children .</a:t>
            </a:r>
          </a:p>
          <a:p>
            <a:endParaRPr lang="en-GB" dirty="0" smtClean="0"/>
          </a:p>
          <a:p>
            <a:endParaRPr lang="en-GB" dirty="0"/>
          </a:p>
        </p:txBody>
      </p:sp>
    </p:spTree>
    <p:extLst>
      <p:ext uri="{BB962C8B-B14F-4D97-AF65-F5344CB8AC3E}">
        <p14:creationId xmlns:p14="http://schemas.microsoft.com/office/powerpoint/2010/main" val="249022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360040"/>
          </a:xfrm>
        </p:spPr>
        <p:txBody>
          <a:bodyPr>
            <a:normAutofit fontScale="90000"/>
          </a:bodyPr>
          <a:lstStyle/>
          <a:p>
            <a:r>
              <a:rPr lang="en-GB" sz="2000" dirty="0" smtClean="0"/>
              <a:t>Attainment at KS2</a:t>
            </a:r>
            <a:endParaRPr lang="en-GB"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9826406"/>
              </p:ext>
            </p:extLst>
          </p:nvPr>
        </p:nvGraphicFramePr>
        <p:xfrm>
          <a:off x="179512" y="404670"/>
          <a:ext cx="8424936" cy="6351680"/>
        </p:xfrm>
        <a:graphic>
          <a:graphicData uri="http://schemas.openxmlformats.org/drawingml/2006/table">
            <a:tbl>
              <a:tblPr firstRow="1" bandRow="1">
                <a:tableStyleId>{5C22544A-7EE6-4342-B048-85BDC9FD1C3A}</a:tableStyleId>
              </a:tblPr>
              <a:tblGrid>
                <a:gridCol w="1404156"/>
                <a:gridCol w="2048333"/>
                <a:gridCol w="1118044"/>
                <a:gridCol w="1204047"/>
                <a:gridCol w="1246200"/>
                <a:gridCol w="1404156"/>
              </a:tblGrid>
              <a:tr h="288026">
                <a:tc>
                  <a:txBody>
                    <a:bodyPr/>
                    <a:lstStyle/>
                    <a:p>
                      <a:r>
                        <a:rPr lang="en-GB" sz="1400" dirty="0" smtClean="0"/>
                        <a:t>Subject</a:t>
                      </a:r>
                      <a:endParaRPr lang="en-GB" sz="1400" dirty="0"/>
                    </a:p>
                  </a:txBody>
                  <a:tcPr/>
                </a:tc>
                <a:tc>
                  <a:txBody>
                    <a:bodyPr/>
                    <a:lstStyle/>
                    <a:p>
                      <a:r>
                        <a:rPr lang="en-GB" sz="1400" dirty="0" smtClean="0"/>
                        <a:t>School v  National</a:t>
                      </a:r>
                      <a:endParaRPr lang="en-GB" sz="1400" dirty="0"/>
                    </a:p>
                  </a:txBody>
                  <a:tcPr/>
                </a:tc>
                <a:tc>
                  <a:txBody>
                    <a:bodyPr/>
                    <a:lstStyle/>
                    <a:p>
                      <a:r>
                        <a:rPr lang="en-GB" sz="1400" dirty="0" smtClean="0"/>
                        <a:t>L4+</a:t>
                      </a:r>
                      <a:endParaRPr lang="en-GB" sz="1400" dirty="0"/>
                    </a:p>
                  </a:txBody>
                  <a:tcPr/>
                </a:tc>
                <a:tc>
                  <a:txBody>
                    <a:bodyPr/>
                    <a:lstStyle/>
                    <a:p>
                      <a:r>
                        <a:rPr lang="en-GB" sz="1400" dirty="0" smtClean="0"/>
                        <a:t>L4B+</a:t>
                      </a:r>
                      <a:endParaRPr lang="en-GB" sz="1400" dirty="0"/>
                    </a:p>
                  </a:txBody>
                  <a:tcPr/>
                </a:tc>
                <a:tc>
                  <a:txBody>
                    <a:bodyPr/>
                    <a:lstStyle/>
                    <a:p>
                      <a:r>
                        <a:rPr lang="en-GB" sz="1400" dirty="0" smtClean="0"/>
                        <a:t>L5</a:t>
                      </a:r>
                      <a:endParaRPr lang="en-GB" sz="1400" dirty="0"/>
                    </a:p>
                  </a:txBody>
                  <a:tcPr/>
                </a:tc>
                <a:tc>
                  <a:txBody>
                    <a:bodyPr/>
                    <a:lstStyle/>
                    <a:p>
                      <a:r>
                        <a:rPr lang="en-GB" sz="1400" dirty="0" smtClean="0"/>
                        <a:t>L6</a:t>
                      </a:r>
                      <a:endParaRPr lang="en-GB" sz="1400" dirty="0"/>
                    </a:p>
                  </a:txBody>
                  <a:tcPr/>
                </a:tc>
              </a:tr>
              <a:tr h="377930">
                <a:tc>
                  <a:txBody>
                    <a:bodyPr/>
                    <a:lstStyle/>
                    <a:p>
                      <a:r>
                        <a:rPr lang="en-GB" sz="1200" dirty="0" smtClean="0"/>
                        <a:t>Reading</a:t>
                      </a:r>
                      <a:endParaRPr lang="en-GB" sz="1200" dirty="0"/>
                    </a:p>
                  </a:txBody>
                  <a:tcPr/>
                </a:tc>
                <a:tc>
                  <a:txBody>
                    <a:bodyPr/>
                    <a:lstStyle/>
                    <a:p>
                      <a:r>
                        <a:rPr lang="en-GB" sz="1200" dirty="0" smtClean="0"/>
                        <a:t>School</a:t>
                      </a:r>
                      <a:endParaRPr lang="en-GB" sz="1200" dirty="0"/>
                    </a:p>
                  </a:txBody>
                  <a:tcPr/>
                </a:tc>
                <a:tc>
                  <a:txBody>
                    <a:bodyPr/>
                    <a:lstStyle/>
                    <a:p>
                      <a:r>
                        <a:rPr lang="en-GB" dirty="0" smtClean="0"/>
                        <a:t>100</a:t>
                      </a:r>
                      <a:endParaRPr lang="en-GB" dirty="0"/>
                    </a:p>
                  </a:txBody>
                  <a:tcPr/>
                </a:tc>
                <a:tc>
                  <a:txBody>
                    <a:bodyPr/>
                    <a:lstStyle/>
                    <a:p>
                      <a:r>
                        <a:rPr lang="en-GB" dirty="0" smtClean="0"/>
                        <a:t>93</a:t>
                      </a:r>
                      <a:endParaRPr lang="en-GB" dirty="0"/>
                    </a:p>
                  </a:txBody>
                  <a:tcPr/>
                </a:tc>
                <a:tc>
                  <a:txBody>
                    <a:bodyPr/>
                    <a:lstStyle/>
                    <a:p>
                      <a:r>
                        <a:rPr lang="en-GB" dirty="0" smtClean="0"/>
                        <a:t>71</a:t>
                      </a:r>
                      <a:endParaRPr lang="en-GB" dirty="0"/>
                    </a:p>
                  </a:txBody>
                  <a:tcPr/>
                </a:tc>
                <a:tc>
                  <a:txBody>
                    <a:bodyPr/>
                    <a:lstStyle/>
                    <a:p>
                      <a:r>
                        <a:rPr lang="en-GB" dirty="0" smtClean="0"/>
                        <a:t>4</a:t>
                      </a:r>
                      <a:endParaRPr lang="en-GB" dirty="0"/>
                    </a:p>
                  </a:txBody>
                  <a:tcPr/>
                </a:tc>
              </a:tr>
              <a:tr h="377930">
                <a:tc>
                  <a:txBody>
                    <a:bodyPr/>
                    <a:lstStyle/>
                    <a:p>
                      <a:endParaRPr lang="en-GB" sz="1200"/>
                    </a:p>
                  </a:txBody>
                  <a:tcPr/>
                </a:tc>
                <a:tc>
                  <a:txBody>
                    <a:bodyPr/>
                    <a:lstStyle/>
                    <a:p>
                      <a:r>
                        <a:rPr lang="en-GB" sz="1200" dirty="0" smtClean="0"/>
                        <a:t>National</a:t>
                      </a:r>
                      <a:endParaRPr lang="en-GB" sz="1200" dirty="0"/>
                    </a:p>
                  </a:txBody>
                  <a:tcPr/>
                </a:tc>
                <a:tc>
                  <a:txBody>
                    <a:bodyPr/>
                    <a:lstStyle/>
                    <a:p>
                      <a:r>
                        <a:rPr lang="en-GB" dirty="0" smtClean="0"/>
                        <a:t>89</a:t>
                      </a:r>
                      <a:endParaRPr lang="en-GB" dirty="0"/>
                    </a:p>
                  </a:txBody>
                  <a:tcPr/>
                </a:tc>
                <a:tc>
                  <a:txBody>
                    <a:bodyPr/>
                    <a:lstStyle/>
                    <a:p>
                      <a:r>
                        <a:rPr lang="en-GB" dirty="0" smtClean="0"/>
                        <a:t>80</a:t>
                      </a:r>
                      <a:endParaRPr lang="en-GB" dirty="0"/>
                    </a:p>
                  </a:txBody>
                  <a:tcPr/>
                </a:tc>
                <a:tc>
                  <a:txBody>
                    <a:bodyPr/>
                    <a:lstStyle/>
                    <a:p>
                      <a:r>
                        <a:rPr lang="en-GB" dirty="0" smtClean="0"/>
                        <a:t>48</a:t>
                      </a:r>
                      <a:endParaRPr lang="en-GB" dirty="0"/>
                    </a:p>
                  </a:txBody>
                  <a:tcPr/>
                </a:tc>
                <a:tc>
                  <a:txBody>
                    <a:bodyPr/>
                    <a:lstStyle/>
                    <a:p>
                      <a:r>
                        <a:rPr lang="en-GB" dirty="0" smtClean="0"/>
                        <a:t>0</a:t>
                      </a:r>
                      <a:endParaRPr lang="en-GB" dirty="0"/>
                    </a:p>
                  </a:txBody>
                  <a:tcPr/>
                </a:tc>
              </a:tr>
              <a:tr h="377930">
                <a:tc>
                  <a:txBody>
                    <a:bodyPr/>
                    <a:lstStyle/>
                    <a:p>
                      <a:endParaRPr lang="en-GB" sz="1200"/>
                    </a:p>
                  </a:txBody>
                  <a:tcPr/>
                </a:tc>
                <a:tc>
                  <a:txBody>
                    <a:bodyPr/>
                    <a:lstStyle/>
                    <a:p>
                      <a:r>
                        <a:rPr lang="en-GB" sz="1200" dirty="0" smtClean="0"/>
                        <a:t>Difference</a:t>
                      </a:r>
                      <a:endParaRPr lang="en-GB" sz="1200" dirty="0"/>
                    </a:p>
                  </a:txBody>
                  <a:tcPr/>
                </a:tc>
                <a:tc>
                  <a:txBody>
                    <a:bodyPr/>
                    <a:lstStyle/>
                    <a:p>
                      <a:r>
                        <a:rPr lang="en-GB" dirty="0" smtClean="0"/>
                        <a:t>11</a:t>
                      </a:r>
                      <a:endParaRPr lang="en-GB" dirty="0"/>
                    </a:p>
                  </a:txBody>
                  <a:tcPr/>
                </a:tc>
                <a:tc>
                  <a:txBody>
                    <a:bodyPr/>
                    <a:lstStyle/>
                    <a:p>
                      <a:r>
                        <a:rPr lang="en-GB" dirty="0" smtClean="0"/>
                        <a:t>13</a:t>
                      </a:r>
                      <a:endParaRPr lang="en-GB" dirty="0"/>
                    </a:p>
                  </a:txBody>
                  <a:tcPr/>
                </a:tc>
                <a:tc>
                  <a:txBody>
                    <a:bodyPr/>
                    <a:lstStyle/>
                    <a:p>
                      <a:r>
                        <a:rPr lang="en-GB" dirty="0" smtClean="0"/>
                        <a:t>23</a:t>
                      </a:r>
                      <a:endParaRPr lang="en-GB" dirty="0"/>
                    </a:p>
                  </a:txBody>
                  <a:tcPr/>
                </a:tc>
                <a:tc>
                  <a:txBody>
                    <a:bodyPr/>
                    <a:lstStyle/>
                    <a:p>
                      <a:r>
                        <a:rPr lang="en-GB" dirty="0" smtClean="0"/>
                        <a:t>3</a:t>
                      </a:r>
                      <a:endParaRPr lang="en-GB" dirty="0"/>
                    </a:p>
                  </a:txBody>
                  <a:tcPr/>
                </a:tc>
              </a:tr>
              <a:tr h="377930">
                <a:tc>
                  <a:txBody>
                    <a:bodyPr/>
                    <a:lstStyle/>
                    <a:p>
                      <a:endParaRPr lang="en-GB" sz="1200"/>
                    </a:p>
                  </a:txBody>
                  <a:tcPr/>
                </a:tc>
                <a:tc>
                  <a:txBody>
                    <a:bodyPr/>
                    <a:lstStyle/>
                    <a:p>
                      <a:r>
                        <a:rPr lang="en-GB" sz="1200" dirty="0" smtClean="0"/>
                        <a:t>Significance</a:t>
                      </a:r>
                      <a:endParaRPr lang="en-GB" sz="1200" dirty="0"/>
                    </a:p>
                  </a:txBody>
                  <a:tcPr/>
                </a:tc>
                <a:tc>
                  <a:txBody>
                    <a:bodyPr/>
                    <a:lstStyle/>
                    <a:p>
                      <a:endParaRPr lang="en-GB" dirty="0"/>
                    </a:p>
                  </a:txBody>
                  <a:tcPr/>
                </a:tc>
                <a:tc>
                  <a:txBody>
                    <a:bodyPr/>
                    <a:lstStyle/>
                    <a:p>
                      <a:endParaRPr lang="en-GB" dirty="0"/>
                    </a:p>
                  </a:txBody>
                  <a:tcPr>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Sig+</a:t>
                      </a:r>
                      <a:endParaRPr lang="en-GB" dirty="0"/>
                    </a:p>
                  </a:txBody>
                  <a:tcPr>
                    <a:solidFill>
                      <a:srgbClr val="00B050"/>
                    </a:solidFill>
                  </a:tcPr>
                </a:tc>
                <a:tc>
                  <a:txBody>
                    <a:bodyPr/>
                    <a:lstStyle/>
                    <a:p>
                      <a:endParaRPr lang="en-GB" dirty="0"/>
                    </a:p>
                  </a:txBody>
                  <a:tcPr/>
                </a:tc>
              </a:tr>
              <a:tr h="377930">
                <a:tc>
                  <a:txBody>
                    <a:bodyPr/>
                    <a:lstStyle/>
                    <a:p>
                      <a:r>
                        <a:rPr lang="en-GB" sz="1200" dirty="0" smtClean="0"/>
                        <a:t>Writing</a:t>
                      </a:r>
                      <a:endParaRPr lang="en-GB" sz="1200" dirty="0"/>
                    </a:p>
                  </a:txBody>
                  <a:tcPr/>
                </a:tc>
                <a:tc>
                  <a:txBody>
                    <a:bodyPr/>
                    <a:lstStyle/>
                    <a:p>
                      <a:r>
                        <a:rPr lang="en-GB" sz="1200" dirty="0" smtClean="0"/>
                        <a:t>School</a:t>
                      </a:r>
                      <a:endParaRPr lang="en-GB" sz="1200" dirty="0"/>
                    </a:p>
                  </a:txBody>
                  <a:tcPr/>
                </a:tc>
                <a:tc>
                  <a:txBody>
                    <a:bodyPr/>
                    <a:lstStyle/>
                    <a:p>
                      <a:r>
                        <a:rPr lang="en-GB" dirty="0" smtClean="0"/>
                        <a:t>100</a:t>
                      </a:r>
                      <a:endParaRPr lang="en-GB" dirty="0"/>
                    </a:p>
                  </a:txBody>
                  <a:tcPr/>
                </a:tc>
                <a:tc>
                  <a:txBody>
                    <a:bodyPr/>
                    <a:lstStyle/>
                    <a:p>
                      <a:r>
                        <a:rPr lang="en-GB" dirty="0" smtClean="0"/>
                        <a:t>-</a:t>
                      </a:r>
                      <a:endParaRPr lang="en-GB" dirty="0"/>
                    </a:p>
                  </a:txBody>
                  <a:tcPr/>
                </a:tc>
                <a:tc>
                  <a:txBody>
                    <a:bodyPr/>
                    <a:lstStyle/>
                    <a:p>
                      <a:r>
                        <a:rPr lang="en-GB" dirty="0" smtClean="0"/>
                        <a:t>50</a:t>
                      </a:r>
                      <a:endParaRPr lang="en-GB" dirty="0"/>
                    </a:p>
                  </a:txBody>
                  <a:tcPr/>
                </a:tc>
                <a:tc>
                  <a:txBody>
                    <a:bodyPr/>
                    <a:lstStyle/>
                    <a:p>
                      <a:r>
                        <a:rPr lang="en-GB" dirty="0" smtClean="0"/>
                        <a:t>0</a:t>
                      </a:r>
                      <a:endParaRPr lang="en-GB" dirty="0"/>
                    </a:p>
                  </a:txBody>
                  <a:tcPr/>
                </a:tc>
              </a:tr>
              <a:tr h="377930">
                <a:tc>
                  <a:txBody>
                    <a:bodyPr/>
                    <a:lstStyle/>
                    <a:p>
                      <a:endParaRPr lang="en-GB" sz="1200"/>
                    </a:p>
                  </a:txBody>
                  <a:tcPr/>
                </a:tc>
                <a:tc>
                  <a:txBody>
                    <a:bodyPr/>
                    <a:lstStyle/>
                    <a:p>
                      <a:r>
                        <a:rPr lang="en-GB" sz="1200" dirty="0" smtClean="0"/>
                        <a:t>National</a:t>
                      </a:r>
                      <a:endParaRPr lang="en-GB" sz="1200" dirty="0"/>
                    </a:p>
                  </a:txBody>
                  <a:tcPr/>
                </a:tc>
                <a:tc>
                  <a:txBody>
                    <a:bodyPr/>
                    <a:lstStyle/>
                    <a:p>
                      <a:r>
                        <a:rPr lang="en-GB" dirty="0" smtClean="0"/>
                        <a:t>87</a:t>
                      </a:r>
                      <a:endParaRPr lang="en-GB" dirty="0"/>
                    </a:p>
                  </a:txBody>
                  <a:tcPr/>
                </a:tc>
                <a:tc>
                  <a:txBody>
                    <a:bodyPr/>
                    <a:lstStyle/>
                    <a:p>
                      <a:r>
                        <a:rPr lang="en-GB" dirty="0" smtClean="0"/>
                        <a:t>-</a:t>
                      </a:r>
                      <a:endParaRPr lang="en-GB" dirty="0"/>
                    </a:p>
                  </a:txBody>
                  <a:tcPr/>
                </a:tc>
                <a:tc>
                  <a:txBody>
                    <a:bodyPr/>
                    <a:lstStyle/>
                    <a:p>
                      <a:r>
                        <a:rPr lang="en-GB" dirty="0" smtClean="0"/>
                        <a:t>36</a:t>
                      </a:r>
                      <a:endParaRPr lang="en-GB" dirty="0"/>
                    </a:p>
                  </a:txBody>
                  <a:tcPr/>
                </a:tc>
                <a:tc>
                  <a:txBody>
                    <a:bodyPr/>
                    <a:lstStyle/>
                    <a:p>
                      <a:r>
                        <a:rPr lang="en-GB" dirty="0" smtClean="0"/>
                        <a:t>2</a:t>
                      </a:r>
                      <a:endParaRPr lang="en-GB" dirty="0"/>
                    </a:p>
                  </a:txBody>
                  <a:tcPr/>
                </a:tc>
              </a:tr>
              <a:tr h="377930">
                <a:tc>
                  <a:txBody>
                    <a:bodyPr/>
                    <a:lstStyle/>
                    <a:p>
                      <a:endParaRPr lang="en-GB" sz="1200"/>
                    </a:p>
                  </a:txBody>
                  <a:tcPr/>
                </a:tc>
                <a:tc>
                  <a:txBody>
                    <a:bodyPr/>
                    <a:lstStyle/>
                    <a:p>
                      <a:r>
                        <a:rPr lang="en-GB" sz="1200" dirty="0" smtClean="0"/>
                        <a:t>Difference</a:t>
                      </a:r>
                      <a:endParaRPr lang="en-GB" sz="1200" dirty="0"/>
                    </a:p>
                  </a:txBody>
                  <a:tcPr/>
                </a:tc>
                <a:tc>
                  <a:txBody>
                    <a:bodyPr/>
                    <a:lstStyle/>
                    <a:p>
                      <a:r>
                        <a:rPr lang="en-GB" dirty="0" smtClean="0"/>
                        <a:t>13</a:t>
                      </a:r>
                      <a:endParaRPr lang="en-GB" dirty="0"/>
                    </a:p>
                  </a:txBody>
                  <a:tcPr/>
                </a:tc>
                <a:tc>
                  <a:txBody>
                    <a:bodyPr/>
                    <a:lstStyle/>
                    <a:p>
                      <a:endParaRPr lang="en-GB" dirty="0"/>
                    </a:p>
                  </a:txBody>
                  <a:tcPr/>
                </a:tc>
                <a:tc>
                  <a:txBody>
                    <a:bodyPr/>
                    <a:lstStyle/>
                    <a:p>
                      <a:r>
                        <a:rPr lang="en-GB" dirty="0" smtClean="0"/>
                        <a:t>14</a:t>
                      </a:r>
                      <a:endParaRPr lang="en-GB" dirty="0"/>
                    </a:p>
                  </a:txBody>
                  <a:tcPr/>
                </a:tc>
                <a:tc>
                  <a:txBody>
                    <a:bodyPr/>
                    <a:lstStyle/>
                    <a:p>
                      <a:r>
                        <a:rPr lang="en-GB" dirty="0" smtClean="0"/>
                        <a:t>-2</a:t>
                      </a:r>
                      <a:endParaRPr lang="en-GB" dirty="0"/>
                    </a:p>
                  </a:txBody>
                  <a:tcPr/>
                </a:tc>
              </a:tr>
              <a:tr h="377930">
                <a:tc>
                  <a:txBody>
                    <a:bodyPr/>
                    <a:lstStyle/>
                    <a:p>
                      <a:endParaRPr lang="en-GB" sz="1200"/>
                    </a:p>
                  </a:txBody>
                  <a:tcPr/>
                </a:tc>
                <a:tc>
                  <a:txBody>
                    <a:bodyPr/>
                    <a:lstStyle/>
                    <a:p>
                      <a:r>
                        <a:rPr lang="en-GB" sz="1200" dirty="0" smtClean="0"/>
                        <a:t>Significance</a:t>
                      </a:r>
                      <a:endParaRPr lang="en-GB" sz="1200"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7930">
                <a:tc>
                  <a:txBody>
                    <a:bodyPr/>
                    <a:lstStyle/>
                    <a:p>
                      <a:r>
                        <a:rPr lang="en-GB" sz="1200" dirty="0" smtClean="0"/>
                        <a:t>Maths</a:t>
                      </a:r>
                      <a:endParaRPr lang="en-GB" sz="1200" dirty="0"/>
                    </a:p>
                  </a:txBody>
                  <a:tcPr/>
                </a:tc>
                <a:tc>
                  <a:txBody>
                    <a:bodyPr/>
                    <a:lstStyle/>
                    <a:p>
                      <a:r>
                        <a:rPr lang="en-GB" sz="1200" dirty="0" smtClean="0"/>
                        <a:t>School</a:t>
                      </a:r>
                      <a:endParaRPr lang="en-GB" sz="1200" dirty="0"/>
                    </a:p>
                  </a:txBody>
                  <a:tcPr/>
                </a:tc>
                <a:tc>
                  <a:txBody>
                    <a:bodyPr/>
                    <a:lstStyle/>
                    <a:p>
                      <a:r>
                        <a:rPr lang="en-GB" dirty="0" smtClean="0"/>
                        <a:t>100</a:t>
                      </a:r>
                      <a:endParaRPr lang="en-GB" dirty="0"/>
                    </a:p>
                  </a:txBody>
                  <a:tcPr/>
                </a:tc>
                <a:tc>
                  <a:txBody>
                    <a:bodyPr/>
                    <a:lstStyle/>
                    <a:p>
                      <a:r>
                        <a:rPr lang="en-GB" dirty="0" smtClean="0"/>
                        <a:t>96</a:t>
                      </a:r>
                      <a:endParaRPr lang="en-GB" dirty="0"/>
                    </a:p>
                  </a:txBody>
                  <a:tcPr/>
                </a:tc>
                <a:tc>
                  <a:txBody>
                    <a:bodyPr/>
                    <a:lstStyle/>
                    <a:p>
                      <a:r>
                        <a:rPr lang="en-GB" dirty="0" smtClean="0"/>
                        <a:t>68</a:t>
                      </a:r>
                      <a:endParaRPr lang="en-GB" dirty="0"/>
                    </a:p>
                  </a:txBody>
                  <a:tcPr/>
                </a:tc>
                <a:tc>
                  <a:txBody>
                    <a:bodyPr/>
                    <a:lstStyle/>
                    <a:p>
                      <a:r>
                        <a:rPr lang="en-GB" dirty="0" smtClean="0"/>
                        <a:t>11</a:t>
                      </a:r>
                      <a:endParaRPr lang="en-GB" dirty="0"/>
                    </a:p>
                  </a:txBody>
                  <a:tcPr/>
                </a:tc>
              </a:tr>
              <a:tr h="377930">
                <a:tc>
                  <a:txBody>
                    <a:bodyPr/>
                    <a:lstStyle/>
                    <a:p>
                      <a:endParaRPr lang="en-GB" sz="1200"/>
                    </a:p>
                  </a:txBody>
                  <a:tcPr/>
                </a:tc>
                <a:tc>
                  <a:txBody>
                    <a:bodyPr/>
                    <a:lstStyle/>
                    <a:p>
                      <a:r>
                        <a:rPr lang="en-GB" sz="1200" dirty="0" smtClean="0"/>
                        <a:t>National</a:t>
                      </a:r>
                      <a:endParaRPr lang="en-GB" sz="1200" dirty="0"/>
                    </a:p>
                  </a:txBody>
                  <a:tcPr/>
                </a:tc>
                <a:tc>
                  <a:txBody>
                    <a:bodyPr/>
                    <a:lstStyle/>
                    <a:p>
                      <a:r>
                        <a:rPr lang="en-GB" dirty="0" smtClean="0"/>
                        <a:t>87</a:t>
                      </a:r>
                      <a:endParaRPr lang="en-GB" dirty="0"/>
                    </a:p>
                  </a:txBody>
                  <a:tcPr/>
                </a:tc>
                <a:tc>
                  <a:txBody>
                    <a:bodyPr/>
                    <a:lstStyle/>
                    <a:p>
                      <a:r>
                        <a:rPr lang="en-GB" dirty="0" smtClean="0"/>
                        <a:t>77</a:t>
                      </a:r>
                      <a:endParaRPr lang="en-GB" dirty="0"/>
                    </a:p>
                  </a:txBody>
                  <a:tcPr/>
                </a:tc>
                <a:tc>
                  <a:txBody>
                    <a:bodyPr/>
                    <a:lstStyle/>
                    <a:p>
                      <a:r>
                        <a:rPr lang="en-GB" dirty="0" smtClean="0"/>
                        <a:t>41</a:t>
                      </a:r>
                      <a:endParaRPr lang="en-GB" dirty="0"/>
                    </a:p>
                  </a:txBody>
                  <a:tcPr/>
                </a:tc>
                <a:tc>
                  <a:txBody>
                    <a:bodyPr/>
                    <a:lstStyle/>
                    <a:p>
                      <a:r>
                        <a:rPr lang="en-GB" dirty="0" smtClean="0"/>
                        <a:t>9</a:t>
                      </a:r>
                      <a:endParaRPr lang="en-GB" dirty="0"/>
                    </a:p>
                  </a:txBody>
                  <a:tcPr/>
                </a:tc>
              </a:tr>
              <a:tr h="377930">
                <a:tc>
                  <a:txBody>
                    <a:bodyPr/>
                    <a:lstStyle/>
                    <a:p>
                      <a:endParaRPr lang="en-GB" sz="1200"/>
                    </a:p>
                  </a:txBody>
                  <a:tcPr/>
                </a:tc>
                <a:tc>
                  <a:txBody>
                    <a:bodyPr/>
                    <a:lstStyle/>
                    <a:p>
                      <a:r>
                        <a:rPr lang="en-GB" sz="1200" dirty="0" smtClean="0"/>
                        <a:t>Difference</a:t>
                      </a:r>
                      <a:endParaRPr lang="en-GB" sz="1200" dirty="0"/>
                    </a:p>
                  </a:txBody>
                  <a:tcPr/>
                </a:tc>
                <a:tc>
                  <a:txBody>
                    <a:bodyPr/>
                    <a:lstStyle/>
                    <a:p>
                      <a:r>
                        <a:rPr lang="en-GB" dirty="0" smtClean="0"/>
                        <a:t>13</a:t>
                      </a:r>
                      <a:endParaRPr lang="en-GB" dirty="0"/>
                    </a:p>
                  </a:txBody>
                  <a:tcPr/>
                </a:tc>
                <a:tc>
                  <a:txBody>
                    <a:bodyPr/>
                    <a:lstStyle/>
                    <a:p>
                      <a:r>
                        <a:rPr lang="en-GB" dirty="0" smtClean="0"/>
                        <a:t>20</a:t>
                      </a:r>
                      <a:endParaRPr lang="en-GB" dirty="0"/>
                    </a:p>
                  </a:txBody>
                  <a:tcPr/>
                </a:tc>
                <a:tc>
                  <a:txBody>
                    <a:bodyPr/>
                    <a:lstStyle/>
                    <a:p>
                      <a:r>
                        <a:rPr lang="en-GB" dirty="0" smtClean="0"/>
                        <a:t>26</a:t>
                      </a:r>
                      <a:endParaRPr lang="en-GB" dirty="0"/>
                    </a:p>
                  </a:txBody>
                  <a:tcPr/>
                </a:tc>
                <a:tc>
                  <a:txBody>
                    <a:bodyPr/>
                    <a:lstStyle/>
                    <a:p>
                      <a:r>
                        <a:rPr lang="en-GB" dirty="0" smtClean="0"/>
                        <a:t>2</a:t>
                      </a:r>
                      <a:endParaRPr lang="en-GB" dirty="0"/>
                    </a:p>
                  </a:txBody>
                  <a:tcPr/>
                </a:tc>
              </a:tr>
              <a:tr h="377930">
                <a:tc>
                  <a:txBody>
                    <a:bodyPr/>
                    <a:lstStyle/>
                    <a:p>
                      <a:endParaRPr lang="en-GB" sz="1200" dirty="0"/>
                    </a:p>
                  </a:txBody>
                  <a:tcPr/>
                </a:tc>
                <a:tc>
                  <a:txBody>
                    <a:bodyPr/>
                    <a:lstStyle/>
                    <a:p>
                      <a:r>
                        <a:rPr lang="en-GB" sz="1200" dirty="0" smtClean="0"/>
                        <a:t>Significance</a:t>
                      </a:r>
                      <a:endParaRPr lang="en-GB" sz="1200" dirty="0"/>
                    </a:p>
                  </a:txBody>
                  <a:tcPr/>
                </a:tc>
                <a:tc>
                  <a:txBody>
                    <a:bodyPr/>
                    <a:lstStyle/>
                    <a:p>
                      <a:endParaRPr lang="en-GB"/>
                    </a:p>
                  </a:txBody>
                  <a:tcPr/>
                </a:tc>
                <a:tc>
                  <a:txBody>
                    <a:bodyPr/>
                    <a:lstStyle/>
                    <a:p>
                      <a:r>
                        <a:rPr lang="en-GB" dirty="0" smtClean="0"/>
                        <a:t>Sig+</a:t>
                      </a:r>
                      <a:endParaRPr lang="en-GB" dirty="0"/>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Sig+</a:t>
                      </a:r>
                      <a:endParaRPr lang="en-GB" dirty="0"/>
                    </a:p>
                  </a:txBody>
                  <a:tcPr>
                    <a:solidFill>
                      <a:srgbClr val="00B050"/>
                    </a:solidFill>
                  </a:tcPr>
                </a:tc>
                <a:tc>
                  <a:txBody>
                    <a:bodyPr/>
                    <a:lstStyle/>
                    <a:p>
                      <a:endParaRPr lang="en-GB" dirty="0"/>
                    </a:p>
                  </a:txBody>
                  <a:tcPr/>
                </a:tc>
              </a:tr>
              <a:tr h="377930">
                <a:tc>
                  <a:txBody>
                    <a:bodyPr/>
                    <a:lstStyle/>
                    <a:p>
                      <a:r>
                        <a:rPr lang="en-GB" sz="1200" dirty="0" err="1" smtClean="0"/>
                        <a:t>SPaG</a:t>
                      </a:r>
                      <a:endParaRPr lang="en-GB" sz="1200" dirty="0"/>
                    </a:p>
                  </a:txBody>
                  <a:tcPr/>
                </a:tc>
                <a:tc>
                  <a:txBody>
                    <a:bodyPr/>
                    <a:lstStyle/>
                    <a:p>
                      <a:r>
                        <a:rPr lang="en-GB" sz="1200" dirty="0" smtClean="0"/>
                        <a:t>School</a:t>
                      </a:r>
                      <a:endParaRPr lang="en-GB" sz="1200" dirty="0"/>
                    </a:p>
                  </a:txBody>
                  <a:tcPr/>
                </a:tc>
                <a:tc>
                  <a:txBody>
                    <a:bodyPr/>
                    <a:lstStyle/>
                    <a:p>
                      <a:r>
                        <a:rPr lang="en-GB" dirty="0" smtClean="0"/>
                        <a:t>89</a:t>
                      </a:r>
                      <a:endParaRPr lang="en-GB" dirty="0"/>
                    </a:p>
                  </a:txBody>
                  <a:tcPr/>
                </a:tc>
                <a:tc>
                  <a:txBody>
                    <a:bodyPr/>
                    <a:lstStyle/>
                    <a:p>
                      <a:r>
                        <a:rPr lang="en-GB" dirty="0" smtClean="0"/>
                        <a:t>86</a:t>
                      </a:r>
                      <a:endParaRPr lang="en-GB" dirty="0"/>
                    </a:p>
                  </a:txBody>
                  <a:tcPr/>
                </a:tc>
                <a:tc>
                  <a:txBody>
                    <a:bodyPr/>
                    <a:lstStyle/>
                    <a:p>
                      <a:r>
                        <a:rPr lang="en-GB" dirty="0" smtClean="0"/>
                        <a:t>68</a:t>
                      </a:r>
                      <a:endParaRPr lang="en-GB" dirty="0"/>
                    </a:p>
                  </a:txBody>
                  <a:tcPr/>
                </a:tc>
                <a:tc>
                  <a:txBody>
                    <a:bodyPr/>
                    <a:lstStyle/>
                    <a:p>
                      <a:r>
                        <a:rPr lang="en-GB" dirty="0" smtClean="0"/>
                        <a:t>7</a:t>
                      </a:r>
                      <a:endParaRPr lang="en-GB" dirty="0"/>
                    </a:p>
                  </a:txBody>
                  <a:tcPr/>
                </a:tc>
              </a:tr>
              <a:tr h="377930">
                <a:tc>
                  <a:txBody>
                    <a:bodyPr/>
                    <a:lstStyle/>
                    <a:p>
                      <a:endParaRPr lang="en-GB" sz="1200"/>
                    </a:p>
                  </a:txBody>
                  <a:tcPr/>
                </a:tc>
                <a:tc>
                  <a:txBody>
                    <a:bodyPr/>
                    <a:lstStyle/>
                    <a:p>
                      <a:r>
                        <a:rPr lang="en-GB" sz="1200" dirty="0" smtClean="0"/>
                        <a:t>National</a:t>
                      </a:r>
                      <a:endParaRPr lang="en-GB" sz="1200" dirty="0"/>
                    </a:p>
                  </a:txBody>
                  <a:tcPr/>
                </a:tc>
                <a:tc>
                  <a:txBody>
                    <a:bodyPr/>
                    <a:lstStyle/>
                    <a:p>
                      <a:r>
                        <a:rPr lang="en-GB" dirty="0" smtClean="0"/>
                        <a:t>80</a:t>
                      </a:r>
                      <a:endParaRPr lang="en-GB" dirty="0"/>
                    </a:p>
                  </a:txBody>
                  <a:tcPr/>
                </a:tc>
                <a:tc>
                  <a:txBody>
                    <a:bodyPr/>
                    <a:lstStyle/>
                    <a:p>
                      <a:r>
                        <a:rPr lang="en-GB" dirty="0" smtClean="0"/>
                        <a:t>73</a:t>
                      </a:r>
                      <a:endParaRPr lang="en-GB" dirty="0"/>
                    </a:p>
                  </a:txBody>
                  <a:tcPr/>
                </a:tc>
                <a:tc>
                  <a:txBody>
                    <a:bodyPr/>
                    <a:lstStyle/>
                    <a:p>
                      <a:r>
                        <a:rPr lang="en-GB" dirty="0" smtClean="0"/>
                        <a:t>55</a:t>
                      </a:r>
                      <a:endParaRPr lang="en-GB" dirty="0"/>
                    </a:p>
                  </a:txBody>
                  <a:tcPr/>
                </a:tc>
                <a:tc>
                  <a:txBody>
                    <a:bodyPr/>
                    <a:lstStyle/>
                    <a:p>
                      <a:r>
                        <a:rPr lang="en-GB" dirty="0" smtClean="0"/>
                        <a:t>4</a:t>
                      </a:r>
                      <a:endParaRPr lang="en-GB" dirty="0"/>
                    </a:p>
                  </a:txBody>
                  <a:tcPr/>
                </a:tc>
              </a:tr>
              <a:tr h="377930">
                <a:tc>
                  <a:txBody>
                    <a:bodyPr/>
                    <a:lstStyle/>
                    <a:p>
                      <a:endParaRPr lang="en-GB" sz="1200"/>
                    </a:p>
                  </a:txBody>
                  <a:tcPr/>
                </a:tc>
                <a:tc>
                  <a:txBody>
                    <a:bodyPr/>
                    <a:lstStyle/>
                    <a:p>
                      <a:r>
                        <a:rPr lang="en-GB" sz="1200" dirty="0" smtClean="0"/>
                        <a:t>Difference</a:t>
                      </a:r>
                      <a:endParaRPr lang="en-GB" sz="1200" dirty="0"/>
                    </a:p>
                  </a:txBody>
                  <a:tcPr/>
                </a:tc>
                <a:tc>
                  <a:txBody>
                    <a:bodyPr/>
                    <a:lstStyle/>
                    <a:p>
                      <a:r>
                        <a:rPr lang="en-GB" dirty="0" smtClean="0"/>
                        <a:t>9</a:t>
                      </a:r>
                      <a:endParaRPr lang="en-GB" dirty="0"/>
                    </a:p>
                  </a:txBody>
                  <a:tcPr/>
                </a:tc>
                <a:tc>
                  <a:txBody>
                    <a:bodyPr/>
                    <a:lstStyle/>
                    <a:p>
                      <a:r>
                        <a:rPr lang="en-GB" dirty="0" smtClean="0"/>
                        <a:t>13</a:t>
                      </a:r>
                      <a:endParaRPr lang="en-GB" dirty="0"/>
                    </a:p>
                  </a:txBody>
                  <a:tcPr/>
                </a:tc>
                <a:tc>
                  <a:txBody>
                    <a:bodyPr/>
                    <a:lstStyle/>
                    <a:p>
                      <a:r>
                        <a:rPr lang="en-GB" dirty="0" smtClean="0"/>
                        <a:t>12</a:t>
                      </a:r>
                      <a:endParaRPr lang="en-GB" dirty="0"/>
                    </a:p>
                  </a:txBody>
                  <a:tcPr/>
                </a:tc>
                <a:tc>
                  <a:txBody>
                    <a:bodyPr/>
                    <a:lstStyle/>
                    <a:p>
                      <a:r>
                        <a:rPr lang="en-GB" dirty="0" smtClean="0"/>
                        <a:t>3</a:t>
                      </a:r>
                      <a:endParaRPr lang="en-GB" dirty="0"/>
                    </a:p>
                  </a:txBody>
                  <a:tcPr/>
                </a:tc>
              </a:tr>
              <a:tr h="377930">
                <a:tc>
                  <a:txBody>
                    <a:bodyPr/>
                    <a:lstStyle/>
                    <a:p>
                      <a:endParaRPr lang="en-GB" sz="1200" dirty="0"/>
                    </a:p>
                  </a:txBody>
                  <a:tcPr/>
                </a:tc>
                <a:tc>
                  <a:txBody>
                    <a:bodyPr/>
                    <a:lstStyle/>
                    <a:p>
                      <a:r>
                        <a:rPr lang="en-GB" sz="1200" dirty="0" smtClean="0"/>
                        <a:t>Significance</a:t>
                      </a:r>
                      <a:endParaRPr lang="en-GB" sz="1200"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21963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dirty="0" smtClean="0"/>
              <a:t>ANALYSIS OF KS2 data</a:t>
            </a:r>
            <a:endParaRPr lang="en-GB" dirty="0"/>
          </a:p>
        </p:txBody>
      </p:sp>
      <p:sp>
        <p:nvSpPr>
          <p:cNvPr id="3" name="Content Placeholder 2"/>
          <p:cNvSpPr>
            <a:spLocks noGrp="1"/>
          </p:cNvSpPr>
          <p:nvPr>
            <p:ph idx="1"/>
          </p:nvPr>
        </p:nvSpPr>
        <p:spPr>
          <a:xfrm>
            <a:off x="251520" y="908720"/>
            <a:ext cx="8229600" cy="4968552"/>
          </a:xfrm>
        </p:spPr>
        <p:txBody>
          <a:bodyPr>
            <a:normAutofit fontScale="70000" lnSpcReduction="20000"/>
          </a:bodyPr>
          <a:lstStyle/>
          <a:p>
            <a:r>
              <a:rPr lang="en-GB" sz="3600" dirty="0" smtClean="0"/>
              <a:t>Attainment of 100% of children achieving a level 4 in all subjects and 46% achieving a level 5 in all subjects significantly above national figures. </a:t>
            </a:r>
          </a:p>
          <a:p>
            <a:r>
              <a:rPr lang="en-GB" sz="3600" dirty="0" smtClean="0"/>
              <a:t>APS in all subjects significantly above national figures. </a:t>
            </a:r>
          </a:p>
          <a:p>
            <a:r>
              <a:rPr lang="en-GB" sz="3600" dirty="0" smtClean="0"/>
              <a:t>APS for all subjects was 31.2 against national figure of 28.8</a:t>
            </a:r>
          </a:p>
          <a:p>
            <a:r>
              <a:rPr lang="en-GB" sz="3600" dirty="0" smtClean="0"/>
              <a:t>Achieved our first level 6 in reading.</a:t>
            </a:r>
          </a:p>
          <a:p>
            <a:r>
              <a:rPr lang="en-GB" sz="3600" dirty="0" smtClean="0"/>
              <a:t>% Attainment in </a:t>
            </a:r>
            <a:r>
              <a:rPr lang="en-GB" sz="3600" dirty="0" err="1" smtClean="0"/>
              <a:t>SPaG</a:t>
            </a:r>
            <a:r>
              <a:rPr lang="en-GB" sz="3600" dirty="0" smtClean="0"/>
              <a:t>  at level 4 and 5  significantly up from previous year -13% </a:t>
            </a:r>
          </a:p>
          <a:p>
            <a:pPr marL="0" indent="0">
              <a:buNone/>
            </a:pPr>
            <a:endParaRPr lang="en-GB" sz="3600" u="sng" dirty="0" smtClean="0"/>
          </a:p>
          <a:p>
            <a:pPr marL="0" indent="0">
              <a:buNone/>
            </a:pPr>
            <a:r>
              <a:rPr lang="en-GB" sz="3600" u="sng" dirty="0" smtClean="0"/>
              <a:t>Next Steps:</a:t>
            </a:r>
          </a:p>
          <a:p>
            <a:pPr marL="0" indent="0">
              <a:buNone/>
            </a:pPr>
            <a:r>
              <a:rPr lang="en-GB" sz="3600" dirty="0" smtClean="0"/>
              <a:t>Maintain current level of outcome for our pupils</a:t>
            </a:r>
          </a:p>
          <a:p>
            <a:pPr marL="0" indent="0">
              <a:buNone/>
            </a:pPr>
            <a:endParaRPr lang="en-GB" sz="1400" u="sng" dirty="0"/>
          </a:p>
        </p:txBody>
      </p:sp>
    </p:spTree>
    <p:extLst>
      <p:ext uri="{BB962C8B-B14F-4D97-AF65-F5344CB8AC3E}">
        <p14:creationId xmlns:p14="http://schemas.microsoft.com/office/powerpoint/2010/main" val="462048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93" y="-99392"/>
            <a:ext cx="8229600" cy="1143000"/>
          </a:xfrm>
        </p:spPr>
        <p:txBody>
          <a:bodyPr/>
          <a:lstStyle/>
          <a:p>
            <a:r>
              <a:rPr lang="en-GB" dirty="0" smtClean="0"/>
              <a:t>Attainment of Groups at KS2</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8829777"/>
              </p:ext>
            </p:extLst>
          </p:nvPr>
        </p:nvGraphicFramePr>
        <p:xfrm>
          <a:off x="107506" y="764704"/>
          <a:ext cx="8517629" cy="3637956"/>
        </p:xfrm>
        <a:graphic>
          <a:graphicData uri="http://schemas.openxmlformats.org/drawingml/2006/table">
            <a:tbl>
              <a:tblPr firstRow="1" bandRow="1">
                <a:tableStyleId>{5C22544A-7EE6-4342-B048-85BDC9FD1C3A}</a:tableStyleId>
              </a:tblPr>
              <a:tblGrid>
                <a:gridCol w="1419585"/>
                <a:gridCol w="1014024"/>
                <a:gridCol w="1216804"/>
                <a:gridCol w="1216804"/>
                <a:gridCol w="1216804"/>
                <a:gridCol w="1216804"/>
                <a:gridCol w="1216804"/>
              </a:tblGrid>
              <a:tr h="340698">
                <a:tc rowSpan="2">
                  <a:txBody>
                    <a:bodyPr/>
                    <a:lstStyle/>
                    <a:p>
                      <a:r>
                        <a:rPr lang="en-GB" sz="1400" dirty="0" smtClean="0"/>
                        <a:t>Characteristics</a:t>
                      </a:r>
                      <a:endParaRPr lang="en-GB" sz="1400" dirty="0"/>
                    </a:p>
                  </a:txBody>
                  <a:tcPr/>
                </a:tc>
                <a:tc gridSpan="2">
                  <a:txBody>
                    <a:bodyPr/>
                    <a:lstStyle/>
                    <a:p>
                      <a:r>
                        <a:rPr lang="en-GB" sz="1400" dirty="0" smtClean="0"/>
                        <a:t>Maths</a:t>
                      </a:r>
                      <a:endParaRPr lang="en-GB" sz="1400" dirty="0"/>
                    </a:p>
                  </a:txBody>
                  <a:tcPr/>
                </a:tc>
                <a:tc hMerge="1">
                  <a:txBody>
                    <a:bodyPr/>
                    <a:lstStyle/>
                    <a:p>
                      <a:endParaRPr lang="en-GB"/>
                    </a:p>
                  </a:txBody>
                  <a:tcPr/>
                </a:tc>
                <a:tc gridSpan="2">
                  <a:txBody>
                    <a:bodyPr/>
                    <a:lstStyle/>
                    <a:p>
                      <a:r>
                        <a:rPr lang="en-GB" sz="1400" dirty="0" smtClean="0"/>
                        <a:t>Reading</a:t>
                      </a:r>
                      <a:endParaRPr lang="en-GB" sz="1400" dirty="0"/>
                    </a:p>
                  </a:txBody>
                  <a:tcPr/>
                </a:tc>
                <a:tc hMerge="1">
                  <a:txBody>
                    <a:bodyPr/>
                    <a:lstStyle/>
                    <a:p>
                      <a:endParaRPr lang="en-GB"/>
                    </a:p>
                  </a:txBody>
                  <a:tcPr/>
                </a:tc>
                <a:tc gridSpan="2">
                  <a:txBody>
                    <a:bodyPr/>
                    <a:lstStyle/>
                    <a:p>
                      <a:r>
                        <a:rPr lang="en-GB" sz="1400" dirty="0" smtClean="0"/>
                        <a:t>Writing</a:t>
                      </a:r>
                      <a:endParaRPr lang="en-GB" sz="1400" dirty="0"/>
                    </a:p>
                  </a:txBody>
                  <a:tcPr/>
                </a:tc>
                <a:tc hMerge="1">
                  <a:txBody>
                    <a:bodyPr/>
                    <a:lstStyle/>
                    <a:p>
                      <a:endParaRPr lang="en-GB"/>
                    </a:p>
                  </a:txBody>
                  <a:tcPr/>
                </a:tc>
              </a:tr>
              <a:tr h="498958">
                <a:tc vMerge="1">
                  <a:txBody>
                    <a:bodyPr/>
                    <a:lstStyle/>
                    <a:p>
                      <a:endParaRPr lang="en-GB" dirty="0"/>
                    </a:p>
                  </a:txBody>
                  <a:tcPr/>
                </a:tc>
                <a:tc>
                  <a:txBody>
                    <a:bodyPr/>
                    <a:lstStyle/>
                    <a:p>
                      <a:r>
                        <a:rPr lang="en-GB" sz="1400" dirty="0" smtClean="0"/>
                        <a:t>School</a:t>
                      </a:r>
                    </a:p>
                    <a:p>
                      <a:r>
                        <a:rPr lang="en-GB" sz="1400" dirty="0" smtClean="0"/>
                        <a:t>APS</a:t>
                      </a:r>
                      <a:endParaRPr lang="en-GB" sz="1400" dirty="0"/>
                    </a:p>
                  </a:txBody>
                  <a:tcPr/>
                </a:tc>
                <a:tc>
                  <a:txBody>
                    <a:bodyPr/>
                    <a:lstStyle/>
                    <a:p>
                      <a:r>
                        <a:rPr lang="en-GB" sz="1400" dirty="0" smtClean="0"/>
                        <a:t>National APS</a:t>
                      </a:r>
                      <a:endParaRPr lang="en-GB" sz="1400" dirty="0"/>
                    </a:p>
                  </a:txBody>
                  <a:tcPr/>
                </a:tc>
                <a:tc>
                  <a:txBody>
                    <a:bodyPr/>
                    <a:lstStyle/>
                    <a:p>
                      <a:r>
                        <a:rPr lang="en-GB" sz="1400" dirty="0" smtClean="0"/>
                        <a:t>School</a:t>
                      </a:r>
                    </a:p>
                    <a:p>
                      <a:r>
                        <a:rPr lang="en-GB" sz="1400" dirty="0" smtClean="0"/>
                        <a:t>APS</a:t>
                      </a:r>
                      <a:endParaRPr lang="en-GB" sz="1400" dirty="0"/>
                    </a:p>
                  </a:txBody>
                  <a:tcPr/>
                </a:tc>
                <a:tc>
                  <a:txBody>
                    <a:bodyPr/>
                    <a:lstStyle/>
                    <a:p>
                      <a:r>
                        <a:rPr lang="en-GB" sz="1400" dirty="0" smtClean="0"/>
                        <a:t>National APS</a:t>
                      </a:r>
                      <a:endParaRPr lang="en-GB" sz="1400" dirty="0"/>
                    </a:p>
                  </a:txBody>
                  <a:tcPr/>
                </a:tc>
                <a:tc>
                  <a:txBody>
                    <a:bodyPr/>
                    <a:lstStyle/>
                    <a:p>
                      <a:r>
                        <a:rPr lang="en-GB" sz="1400" dirty="0" smtClean="0"/>
                        <a:t>School</a:t>
                      </a:r>
                    </a:p>
                    <a:p>
                      <a:r>
                        <a:rPr lang="en-GB" sz="1400" dirty="0" smtClean="0"/>
                        <a:t>APS</a:t>
                      </a:r>
                      <a:endParaRPr lang="en-GB" sz="1400" dirty="0"/>
                    </a:p>
                  </a:txBody>
                  <a:tcPr/>
                </a:tc>
                <a:tc>
                  <a:txBody>
                    <a:bodyPr/>
                    <a:lstStyle/>
                    <a:p>
                      <a:r>
                        <a:rPr lang="en-GB" sz="1400" dirty="0" smtClean="0"/>
                        <a:t>National APS</a:t>
                      </a:r>
                      <a:endParaRPr lang="en-GB" sz="1400" dirty="0"/>
                    </a:p>
                  </a:txBody>
                  <a:tcPr/>
                </a:tc>
              </a:tr>
              <a:tr h="293505">
                <a:tc>
                  <a:txBody>
                    <a:bodyPr/>
                    <a:lstStyle/>
                    <a:p>
                      <a:r>
                        <a:rPr lang="en-GB" sz="1400" dirty="0" smtClean="0"/>
                        <a:t>All Pupils</a:t>
                      </a:r>
                      <a:endParaRPr lang="en-GB" sz="1400" dirty="0"/>
                    </a:p>
                  </a:txBody>
                  <a:tcPr/>
                </a:tc>
                <a:tc>
                  <a:txBody>
                    <a:bodyPr/>
                    <a:lstStyle/>
                    <a:p>
                      <a:r>
                        <a:rPr lang="en-GB" sz="1400" dirty="0" smtClean="0"/>
                        <a:t>31.7</a:t>
                      </a:r>
                      <a:endParaRPr lang="en-GB" sz="1400" dirty="0"/>
                    </a:p>
                  </a:txBody>
                  <a:tcPr/>
                </a:tc>
                <a:tc>
                  <a:txBody>
                    <a:bodyPr/>
                    <a:lstStyle/>
                    <a:p>
                      <a:r>
                        <a:rPr lang="en-GB" sz="1400" dirty="0" smtClean="0"/>
                        <a:t>29</a:t>
                      </a:r>
                      <a:endParaRPr lang="en-GB" sz="1400" dirty="0"/>
                    </a:p>
                  </a:txBody>
                  <a:tcPr/>
                </a:tc>
                <a:tc>
                  <a:txBody>
                    <a:bodyPr/>
                    <a:lstStyle/>
                    <a:p>
                      <a:r>
                        <a:rPr lang="en-GB" sz="1400" dirty="0" smtClean="0"/>
                        <a:t>31.5</a:t>
                      </a:r>
                      <a:endParaRPr lang="en-GB" sz="1400" dirty="0"/>
                    </a:p>
                  </a:txBody>
                  <a:tcPr/>
                </a:tc>
                <a:tc>
                  <a:txBody>
                    <a:bodyPr/>
                    <a:lstStyle/>
                    <a:p>
                      <a:r>
                        <a:rPr lang="en-GB" sz="1400" dirty="0" smtClean="0"/>
                        <a:t>29</a:t>
                      </a:r>
                      <a:endParaRPr lang="en-GB" sz="1400" dirty="0"/>
                    </a:p>
                  </a:txBody>
                  <a:tcPr/>
                </a:tc>
                <a:tc>
                  <a:txBody>
                    <a:bodyPr/>
                    <a:lstStyle/>
                    <a:p>
                      <a:r>
                        <a:rPr lang="en-GB" sz="1400" dirty="0" smtClean="0"/>
                        <a:t>30</a:t>
                      </a:r>
                      <a:endParaRPr lang="en-GB" sz="1400" dirty="0"/>
                    </a:p>
                  </a:txBody>
                  <a:tcPr/>
                </a:tc>
                <a:tc>
                  <a:txBody>
                    <a:bodyPr/>
                    <a:lstStyle/>
                    <a:p>
                      <a:r>
                        <a:rPr lang="en-GB" sz="1400" dirty="0" smtClean="0"/>
                        <a:t>28.2</a:t>
                      </a:r>
                      <a:endParaRPr lang="en-GB" sz="1400" dirty="0"/>
                    </a:p>
                  </a:txBody>
                  <a:tcPr/>
                </a:tc>
              </a:tr>
              <a:tr h="293505">
                <a:tc>
                  <a:txBody>
                    <a:bodyPr/>
                    <a:lstStyle/>
                    <a:p>
                      <a:r>
                        <a:rPr lang="en-GB" sz="1400" dirty="0" smtClean="0"/>
                        <a:t>FSM -1</a:t>
                      </a:r>
                      <a:endParaRPr lang="en-GB" sz="1400" dirty="0"/>
                    </a:p>
                  </a:txBody>
                  <a:tcPr/>
                </a:tc>
                <a:tc>
                  <a:txBody>
                    <a:bodyPr/>
                    <a:lstStyle/>
                    <a:p>
                      <a:r>
                        <a:rPr lang="en-GB" sz="1400" dirty="0" smtClean="0"/>
                        <a:t>39</a:t>
                      </a:r>
                      <a:endParaRPr lang="en-GB" sz="1400" dirty="0"/>
                    </a:p>
                  </a:txBody>
                  <a:tcPr/>
                </a:tc>
                <a:tc>
                  <a:txBody>
                    <a:bodyPr/>
                    <a:lstStyle/>
                    <a:p>
                      <a:r>
                        <a:rPr lang="en-GB" sz="1400" dirty="0" smtClean="0"/>
                        <a:t>27.3</a:t>
                      </a:r>
                      <a:endParaRPr lang="en-GB" sz="1400" dirty="0"/>
                    </a:p>
                  </a:txBody>
                  <a:tcPr/>
                </a:tc>
                <a:tc>
                  <a:txBody>
                    <a:bodyPr/>
                    <a:lstStyle/>
                    <a:p>
                      <a:r>
                        <a:rPr lang="en-GB" sz="1400" dirty="0" smtClean="0"/>
                        <a:t>33</a:t>
                      </a:r>
                      <a:endParaRPr lang="en-GB" sz="1400" dirty="0"/>
                    </a:p>
                  </a:txBody>
                  <a:tcPr/>
                </a:tc>
                <a:tc>
                  <a:txBody>
                    <a:bodyPr/>
                    <a:lstStyle/>
                    <a:p>
                      <a:r>
                        <a:rPr lang="en-GB" sz="1400" dirty="0" smtClean="0"/>
                        <a:t>27.6</a:t>
                      </a:r>
                      <a:endParaRPr lang="en-GB" sz="1400" dirty="0"/>
                    </a:p>
                  </a:txBody>
                  <a:tcPr/>
                </a:tc>
                <a:tc>
                  <a:txBody>
                    <a:bodyPr/>
                    <a:lstStyle/>
                    <a:p>
                      <a:r>
                        <a:rPr lang="en-GB" sz="1400" dirty="0" smtClean="0"/>
                        <a:t>27</a:t>
                      </a:r>
                      <a:endParaRPr lang="en-GB" sz="1400" dirty="0"/>
                    </a:p>
                  </a:txBody>
                  <a:tcPr/>
                </a:tc>
                <a:tc>
                  <a:txBody>
                    <a:bodyPr/>
                    <a:lstStyle/>
                    <a:p>
                      <a:r>
                        <a:rPr lang="en-GB" sz="1400" dirty="0" smtClean="0"/>
                        <a:t>26.6</a:t>
                      </a:r>
                      <a:endParaRPr lang="en-GB" sz="1400" dirty="0"/>
                    </a:p>
                  </a:txBody>
                  <a:tcPr/>
                </a:tc>
              </a:tr>
              <a:tr h="293505">
                <a:tc>
                  <a:txBody>
                    <a:bodyPr/>
                    <a:lstStyle/>
                    <a:p>
                      <a:r>
                        <a:rPr lang="en-GB" sz="1400" dirty="0" smtClean="0"/>
                        <a:t>Non FSM</a:t>
                      </a:r>
                      <a:endParaRPr lang="en-GB" sz="1400" dirty="0"/>
                    </a:p>
                  </a:txBody>
                  <a:tcPr/>
                </a:tc>
                <a:tc>
                  <a:txBody>
                    <a:bodyPr/>
                    <a:lstStyle/>
                    <a:p>
                      <a:r>
                        <a:rPr lang="en-GB" sz="1400" dirty="0" smtClean="0"/>
                        <a:t>31.4</a:t>
                      </a:r>
                      <a:endParaRPr lang="en-GB" sz="1400" dirty="0"/>
                    </a:p>
                  </a:txBody>
                  <a:tcPr/>
                </a:tc>
                <a:tc>
                  <a:txBody>
                    <a:bodyPr/>
                    <a:lstStyle/>
                    <a:p>
                      <a:r>
                        <a:rPr lang="en-GB" sz="1400" dirty="0" smtClean="0"/>
                        <a:t>29.3</a:t>
                      </a:r>
                      <a:endParaRPr lang="en-GB" sz="1400" dirty="0"/>
                    </a:p>
                  </a:txBody>
                  <a:tcPr/>
                </a:tc>
                <a:tc>
                  <a:txBody>
                    <a:bodyPr/>
                    <a:lstStyle/>
                    <a:p>
                      <a:r>
                        <a:rPr lang="en-GB" sz="1400" dirty="0" smtClean="0"/>
                        <a:t>31.4</a:t>
                      </a:r>
                      <a:endParaRPr lang="en-GB" sz="1400" dirty="0"/>
                    </a:p>
                  </a:txBody>
                  <a:tcPr/>
                </a:tc>
                <a:tc>
                  <a:txBody>
                    <a:bodyPr/>
                    <a:lstStyle/>
                    <a:p>
                      <a:r>
                        <a:rPr lang="en-GB" sz="1400" dirty="0" smtClean="0"/>
                        <a:t>29.6</a:t>
                      </a:r>
                      <a:endParaRPr lang="en-GB" sz="1400" dirty="0"/>
                    </a:p>
                  </a:txBody>
                  <a:tcPr/>
                </a:tc>
                <a:tc>
                  <a:txBody>
                    <a:bodyPr/>
                    <a:lstStyle/>
                    <a:p>
                      <a:r>
                        <a:rPr lang="en-GB" sz="1400" dirty="0" smtClean="0"/>
                        <a:t>30.1</a:t>
                      </a:r>
                      <a:endParaRPr lang="en-GB" sz="1400" dirty="0"/>
                    </a:p>
                  </a:txBody>
                  <a:tcPr/>
                </a:tc>
                <a:tc>
                  <a:txBody>
                    <a:bodyPr/>
                    <a:lstStyle/>
                    <a:p>
                      <a:r>
                        <a:rPr lang="en-GB" sz="1400" dirty="0" smtClean="0"/>
                        <a:t>28.8</a:t>
                      </a:r>
                      <a:endParaRPr lang="en-GB" sz="1400" dirty="0"/>
                    </a:p>
                  </a:txBody>
                  <a:tcPr/>
                </a:tc>
              </a:tr>
              <a:tr h="293505">
                <a:tc>
                  <a:txBody>
                    <a:bodyPr/>
                    <a:lstStyle/>
                    <a:p>
                      <a:r>
                        <a:rPr lang="en-GB" sz="1400" dirty="0" smtClean="0"/>
                        <a:t>SEND</a:t>
                      </a:r>
                      <a:endParaRPr lang="en-GB" sz="1400" dirty="0"/>
                    </a:p>
                  </a:txBody>
                  <a:tcPr/>
                </a:tc>
                <a:tc>
                  <a:txBody>
                    <a:bodyPr/>
                    <a:lstStyle/>
                    <a:p>
                      <a:r>
                        <a:rPr lang="en-GB" sz="1400" dirty="0" smtClean="0"/>
                        <a:t>30</a:t>
                      </a:r>
                      <a:endParaRPr lang="en-GB" sz="1400" dirty="0"/>
                    </a:p>
                  </a:txBody>
                  <a:tcPr/>
                </a:tc>
                <a:tc>
                  <a:txBody>
                    <a:bodyPr/>
                    <a:lstStyle/>
                    <a:p>
                      <a:r>
                        <a:rPr lang="en-GB" sz="1400" dirty="0" smtClean="0"/>
                        <a:t>25.1</a:t>
                      </a:r>
                      <a:endParaRPr lang="en-GB" sz="1400" dirty="0"/>
                    </a:p>
                  </a:txBody>
                  <a:tcPr/>
                </a:tc>
                <a:tc>
                  <a:txBody>
                    <a:bodyPr/>
                    <a:lstStyle/>
                    <a:p>
                      <a:r>
                        <a:rPr lang="en-GB" sz="1400" dirty="0" smtClean="0"/>
                        <a:t>28.5</a:t>
                      </a:r>
                      <a:endParaRPr lang="en-GB" sz="1400" dirty="0"/>
                    </a:p>
                  </a:txBody>
                  <a:tcPr/>
                </a:tc>
                <a:tc>
                  <a:txBody>
                    <a:bodyPr/>
                    <a:lstStyle/>
                    <a:p>
                      <a:r>
                        <a:rPr lang="en-GB" sz="1400" dirty="0" smtClean="0"/>
                        <a:t>25.4</a:t>
                      </a:r>
                      <a:endParaRPr lang="en-GB" sz="1400" dirty="0"/>
                    </a:p>
                  </a:txBody>
                  <a:tcPr/>
                </a:tc>
                <a:tc>
                  <a:txBody>
                    <a:bodyPr/>
                    <a:lstStyle/>
                    <a:p>
                      <a:r>
                        <a:rPr lang="en-GB" sz="1400" dirty="0" smtClean="0"/>
                        <a:t>28.5</a:t>
                      </a:r>
                      <a:endParaRPr lang="en-GB" sz="1400" dirty="0"/>
                    </a:p>
                  </a:txBody>
                  <a:tcPr/>
                </a:tc>
                <a:tc>
                  <a:txBody>
                    <a:bodyPr/>
                    <a:lstStyle/>
                    <a:p>
                      <a:r>
                        <a:rPr lang="en-GB" sz="1400" dirty="0" smtClean="0"/>
                        <a:t>24.3</a:t>
                      </a:r>
                      <a:endParaRPr lang="en-GB" sz="1400" dirty="0"/>
                    </a:p>
                  </a:txBody>
                  <a:tcPr/>
                </a:tc>
              </a:tr>
              <a:tr h="293505">
                <a:tc>
                  <a:txBody>
                    <a:bodyPr/>
                    <a:lstStyle/>
                    <a:p>
                      <a:r>
                        <a:rPr lang="en-GB" sz="1400" dirty="0" smtClean="0"/>
                        <a:t>Non SEND</a:t>
                      </a:r>
                      <a:endParaRPr lang="en-GB" sz="1400" dirty="0"/>
                    </a:p>
                  </a:txBody>
                  <a:tcPr/>
                </a:tc>
                <a:tc>
                  <a:txBody>
                    <a:bodyPr/>
                    <a:lstStyle/>
                    <a:p>
                      <a:r>
                        <a:rPr lang="en-GB" sz="1400" dirty="0" smtClean="0"/>
                        <a:t>32</a:t>
                      </a:r>
                      <a:endParaRPr lang="en-GB" sz="1400" dirty="0"/>
                    </a:p>
                  </a:txBody>
                  <a:tcPr/>
                </a:tc>
                <a:tc>
                  <a:txBody>
                    <a:bodyPr/>
                    <a:lstStyle/>
                    <a:p>
                      <a:r>
                        <a:rPr lang="en-GB" sz="1400" dirty="0" smtClean="0"/>
                        <a:t>30.1</a:t>
                      </a:r>
                      <a:endParaRPr lang="en-GB" sz="1400" dirty="0"/>
                    </a:p>
                  </a:txBody>
                  <a:tcPr/>
                </a:tc>
                <a:tc>
                  <a:txBody>
                    <a:bodyPr/>
                    <a:lstStyle/>
                    <a:p>
                      <a:r>
                        <a:rPr lang="en-GB" sz="1400" dirty="0" smtClean="0"/>
                        <a:t>32</a:t>
                      </a:r>
                      <a:endParaRPr lang="en-GB" sz="1400" dirty="0"/>
                    </a:p>
                  </a:txBody>
                  <a:tcPr/>
                </a:tc>
                <a:tc>
                  <a:txBody>
                    <a:bodyPr/>
                    <a:lstStyle/>
                    <a:p>
                      <a:r>
                        <a:rPr lang="en-GB" sz="1400" dirty="0" smtClean="0"/>
                        <a:t>30</a:t>
                      </a:r>
                      <a:endParaRPr lang="en-GB" sz="1400" dirty="0"/>
                    </a:p>
                  </a:txBody>
                  <a:tcPr/>
                </a:tc>
                <a:tc>
                  <a:txBody>
                    <a:bodyPr/>
                    <a:lstStyle/>
                    <a:p>
                      <a:r>
                        <a:rPr lang="en-GB" sz="1400" dirty="0" smtClean="0"/>
                        <a:t>30.3</a:t>
                      </a:r>
                      <a:endParaRPr lang="en-GB" sz="1400" dirty="0"/>
                    </a:p>
                  </a:txBody>
                  <a:tcPr/>
                </a:tc>
                <a:tc>
                  <a:txBody>
                    <a:bodyPr/>
                    <a:lstStyle/>
                    <a:p>
                      <a:r>
                        <a:rPr lang="en-GB" sz="1400" dirty="0" smtClean="0"/>
                        <a:t>29.4</a:t>
                      </a:r>
                      <a:endParaRPr lang="en-GB" sz="1400" dirty="0"/>
                    </a:p>
                  </a:txBody>
                  <a:tcPr/>
                </a:tc>
              </a:tr>
              <a:tr h="293505">
                <a:tc gridSpan="7">
                  <a:txBody>
                    <a:bodyPr/>
                    <a:lstStyle/>
                    <a:p>
                      <a:r>
                        <a:rPr lang="en-GB" sz="1400" dirty="0" smtClean="0"/>
                        <a:t>Prior</a:t>
                      </a:r>
                      <a:r>
                        <a:rPr lang="en-GB" sz="1400" baseline="0" dirty="0" smtClean="0"/>
                        <a:t> attainment</a:t>
                      </a:r>
                      <a:endParaRPr lang="en-GB" sz="14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c hMerge="1">
                  <a:txBody>
                    <a:bodyPr/>
                    <a:lstStyle/>
                    <a:p>
                      <a:endParaRPr lang="en-GB" dirty="0"/>
                    </a:p>
                  </a:txBody>
                  <a:tcPr/>
                </a:tc>
              </a:tr>
              <a:tr h="293505">
                <a:tc>
                  <a:txBody>
                    <a:bodyPr/>
                    <a:lstStyle/>
                    <a:p>
                      <a:r>
                        <a:rPr lang="en-GB" sz="1400" dirty="0" smtClean="0"/>
                        <a:t>Low</a:t>
                      </a:r>
                      <a:endParaRPr lang="en-GB" sz="1400" dirty="0"/>
                    </a:p>
                  </a:txBody>
                  <a:tcPr/>
                </a:tc>
                <a:tc>
                  <a:txBody>
                    <a:bodyPr/>
                    <a:lstStyle/>
                    <a:p>
                      <a:r>
                        <a:rPr lang="en-GB" sz="1400" dirty="0" smtClean="0"/>
                        <a:t>30</a:t>
                      </a:r>
                      <a:endParaRPr lang="en-GB" sz="1400" dirty="0"/>
                    </a:p>
                  </a:txBody>
                  <a:tcPr/>
                </a:tc>
                <a:tc>
                  <a:txBody>
                    <a:bodyPr/>
                    <a:lstStyle/>
                    <a:p>
                      <a:r>
                        <a:rPr lang="en-GB" sz="1400" dirty="0" smtClean="0"/>
                        <a:t>23.5</a:t>
                      </a:r>
                      <a:endParaRPr lang="en-GB" sz="1400" dirty="0"/>
                    </a:p>
                  </a:txBody>
                  <a:tcPr/>
                </a:tc>
                <a:tc>
                  <a:txBody>
                    <a:bodyPr/>
                    <a:lstStyle/>
                    <a:p>
                      <a:r>
                        <a:rPr lang="en-GB" sz="1400" dirty="0" smtClean="0"/>
                        <a:t>27</a:t>
                      </a:r>
                      <a:endParaRPr lang="en-GB" sz="1400" dirty="0"/>
                    </a:p>
                  </a:txBody>
                  <a:tcPr/>
                </a:tc>
                <a:tc>
                  <a:txBody>
                    <a:bodyPr/>
                    <a:lstStyle/>
                    <a:p>
                      <a:r>
                        <a:rPr lang="en-GB" sz="1400" dirty="0" smtClean="0"/>
                        <a:t>23.7</a:t>
                      </a:r>
                      <a:endParaRPr lang="en-GB" sz="1400" dirty="0"/>
                    </a:p>
                  </a:txBody>
                  <a:tcPr/>
                </a:tc>
                <a:tc>
                  <a:txBody>
                    <a:bodyPr/>
                    <a:lstStyle/>
                    <a:p>
                      <a:r>
                        <a:rPr lang="en-GB" sz="1400" dirty="0" smtClean="0"/>
                        <a:t>27</a:t>
                      </a:r>
                      <a:endParaRPr lang="en-GB" sz="1400" dirty="0"/>
                    </a:p>
                  </a:txBody>
                  <a:tcPr/>
                </a:tc>
                <a:tc>
                  <a:txBody>
                    <a:bodyPr/>
                    <a:lstStyle/>
                    <a:p>
                      <a:r>
                        <a:rPr lang="en-GB" sz="1400" dirty="0" smtClean="0"/>
                        <a:t>22.4</a:t>
                      </a:r>
                      <a:endParaRPr lang="en-GB" sz="1400" dirty="0"/>
                    </a:p>
                  </a:txBody>
                  <a:tcPr/>
                </a:tc>
              </a:tr>
              <a:tr h="293505">
                <a:tc>
                  <a:txBody>
                    <a:bodyPr/>
                    <a:lstStyle/>
                    <a:p>
                      <a:r>
                        <a:rPr lang="en-GB" sz="1400" dirty="0" smtClean="0"/>
                        <a:t>Middle</a:t>
                      </a:r>
                      <a:endParaRPr lang="en-GB" sz="1400" dirty="0"/>
                    </a:p>
                  </a:txBody>
                  <a:tcPr/>
                </a:tc>
                <a:tc>
                  <a:txBody>
                    <a:bodyPr/>
                    <a:lstStyle/>
                    <a:p>
                      <a:r>
                        <a:rPr lang="en-GB" sz="1400" dirty="0" smtClean="0"/>
                        <a:t>31</a:t>
                      </a:r>
                      <a:endParaRPr lang="en-GB" sz="1400" dirty="0"/>
                    </a:p>
                  </a:txBody>
                  <a:tcPr/>
                </a:tc>
                <a:tc>
                  <a:txBody>
                    <a:bodyPr/>
                    <a:lstStyle/>
                    <a:p>
                      <a:r>
                        <a:rPr lang="en-GB" sz="1400" dirty="0" smtClean="0"/>
                        <a:t>28.9</a:t>
                      </a:r>
                      <a:endParaRPr lang="en-GB" sz="1400" dirty="0"/>
                    </a:p>
                  </a:txBody>
                  <a:tcPr/>
                </a:tc>
                <a:tc>
                  <a:txBody>
                    <a:bodyPr/>
                    <a:lstStyle/>
                    <a:p>
                      <a:r>
                        <a:rPr lang="en-GB" sz="1400" dirty="0" smtClean="0"/>
                        <a:t>30.6</a:t>
                      </a:r>
                      <a:endParaRPr lang="en-GB" sz="1400" dirty="0"/>
                    </a:p>
                  </a:txBody>
                  <a:tcPr/>
                </a:tc>
                <a:tc>
                  <a:txBody>
                    <a:bodyPr/>
                    <a:lstStyle/>
                    <a:p>
                      <a:r>
                        <a:rPr lang="en-GB" sz="1400" dirty="0" smtClean="0"/>
                        <a:t>29.3</a:t>
                      </a:r>
                      <a:endParaRPr lang="en-GB" sz="1400" dirty="0"/>
                    </a:p>
                  </a:txBody>
                  <a:tcPr/>
                </a:tc>
                <a:tc>
                  <a:txBody>
                    <a:bodyPr/>
                    <a:lstStyle/>
                    <a:p>
                      <a:r>
                        <a:rPr lang="en-GB" sz="1400" dirty="0" smtClean="0"/>
                        <a:t>28.2</a:t>
                      </a:r>
                      <a:endParaRPr lang="en-GB" sz="1400" dirty="0"/>
                    </a:p>
                  </a:txBody>
                  <a:tcPr/>
                </a:tc>
                <a:tc>
                  <a:txBody>
                    <a:bodyPr/>
                    <a:lstStyle/>
                    <a:p>
                      <a:r>
                        <a:rPr lang="en-GB" sz="1400" dirty="0" smtClean="0"/>
                        <a:t>28.4</a:t>
                      </a:r>
                      <a:endParaRPr lang="en-GB" sz="1400" dirty="0"/>
                    </a:p>
                  </a:txBody>
                  <a:tcPr/>
                </a:tc>
              </a:tr>
              <a:tr h="340698">
                <a:tc>
                  <a:txBody>
                    <a:bodyPr/>
                    <a:lstStyle/>
                    <a:p>
                      <a:r>
                        <a:rPr lang="en-GB" sz="1400" dirty="0" smtClean="0"/>
                        <a:t>High</a:t>
                      </a:r>
                      <a:endParaRPr lang="en-GB" sz="1400" dirty="0"/>
                    </a:p>
                  </a:txBody>
                  <a:tcPr/>
                </a:tc>
                <a:tc>
                  <a:txBody>
                    <a:bodyPr/>
                    <a:lstStyle/>
                    <a:p>
                      <a:r>
                        <a:rPr lang="en-GB" sz="1400" dirty="0" smtClean="0"/>
                        <a:t>33</a:t>
                      </a:r>
                      <a:endParaRPr lang="en-GB" sz="1400" dirty="0"/>
                    </a:p>
                  </a:txBody>
                  <a:tcPr/>
                </a:tc>
                <a:tc>
                  <a:txBody>
                    <a:bodyPr/>
                    <a:lstStyle/>
                    <a:p>
                      <a:r>
                        <a:rPr lang="en-GB" sz="1400" dirty="0" smtClean="0"/>
                        <a:t>33.6</a:t>
                      </a:r>
                      <a:endParaRPr lang="en-GB" sz="1400" dirty="0"/>
                    </a:p>
                  </a:txBody>
                  <a:tcPr/>
                </a:tc>
                <a:tc>
                  <a:txBody>
                    <a:bodyPr/>
                    <a:lstStyle/>
                    <a:p>
                      <a:r>
                        <a:rPr lang="en-GB" sz="1400" dirty="0" smtClean="0"/>
                        <a:t>33.6</a:t>
                      </a:r>
                      <a:endParaRPr lang="en-GB" sz="1400" dirty="0"/>
                    </a:p>
                  </a:txBody>
                  <a:tcPr/>
                </a:tc>
                <a:tc>
                  <a:txBody>
                    <a:bodyPr/>
                    <a:lstStyle/>
                    <a:p>
                      <a:r>
                        <a:rPr lang="en-GB" sz="1400" dirty="0" smtClean="0"/>
                        <a:t>32.4</a:t>
                      </a:r>
                      <a:endParaRPr lang="en-GB" sz="1400" dirty="0"/>
                    </a:p>
                  </a:txBody>
                  <a:tcPr/>
                </a:tc>
                <a:tc>
                  <a:txBody>
                    <a:bodyPr/>
                    <a:lstStyle/>
                    <a:p>
                      <a:r>
                        <a:rPr lang="en-GB" sz="1400" dirty="0" smtClean="0"/>
                        <a:t>33</a:t>
                      </a:r>
                      <a:endParaRPr lang="en-GB" sz="1400" dirty="0"/>
                    </a:p>
                  </a:txBody>
                  <a:tcPr/>
                </a:tc>
                <a:tc>
                  <a:txBody>
                    <a:bodyPr/>
                    <a:lstStyle/>
                    <a:p>
                      <a:r>
                        <a:rPr lang="en-GB" sz="1400" dirty="0" smtClean="0"/>
                        <a:t>32.4</a:t>
                      </a:r>
                      <a:endParaRPr lang="en-GB" sz="1400" dirty="0"/>
                    </a:p>
                  </a:txBody>
                  <a:tcPr/>
                </a:tc>
              </a:tr>
            </a:tbl>
          </a:graphicData>
        </a:graphic>
      </p:graphicFrame>
      <p:sp>
        <p:nvSpPr>
          <p:cNvPr id="5" name="TextBox 4"/>
          <p:cNvSpPr txBox="1"/>
          <p:nvPr/>
        </p:nvSpPr>
        <p:spPr>
          <a:xfrm>
            <a:off x="467544" y="4437112"/>
            <a:ext cx="8208912" cy="2308324"/>
          </a:xfrm>
          <a:prstGeom prst="rect">
            <a:avLst/>
          </a:prstGeom>
          <a:noFill/>
        </p:spPr>
        <p:txBody>
          <a:bodyPr wrap="square" rtlCol="0">
            <a:spAutoFit/>
          </a:bodyPr>
          <a:lstStyle/>
          <a:p>
            <a:r>
              <a:rPr lang="en-GB" u="sng" dirty="0" smtClean="0"/>
              <a:t>ANALYSIS:</a:t>
            </a:r>
          </a:p>
          <a:p>
            <a:r>
              <a:rPr lang="en-GB" dirty="0" smtClean="0"/>
              <a:t>KS2 attainment for SEND and disadvantaged children has narrowed.</a:t>
            </a:r>
          </a:p>
          <a:p>
            <a:r>
              <a:rPr lang="en-GB" dirty="0" smtClean="0"/>
              <a:t>Outcomes for all groups is better than national figures</a:t>
            </a:r>
          </a:p>
          <a:p>
            <a:r>
              <a:rPr lang="en-GB" dirty="0" smtClean="0"/>
              <a:t>Children who were identified as low </a:t>
            </a:r>
            <a:r>
              <a:rPr lang="en-GB" dirty="0" err="1" smtClean="0"/>
              <a:t>attainter’s</a:t>
            </a:r>
            <a:r>
              <a:rPr lang="en-GB" dirty="0" smtClean="0"/>
              <a:t> achieve significantly better APS scores than national figures.</a:t>
            </a:r>
          </a:p>
          <a:p>
            <a:r>
              <a:rPr lang="en-GB" u="sng" dirty="0" smtClean="0"/>
              <a:t>Next Steps:</a:t>
            </a:r>
          </a:p>
          <a:p>
            <a:r>
              <a:rPr lang="en-GB" dirty="0" smtClean="0"/>
              <a:t>Narrow the gender gap in maths, boys had an average APS of 33 compared to girls who had 30.6</a:t>
            </a:r>
            <a:endParaRPr lang="en-GB"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388829777"/>
              </p:ext>
            </p:extLst>
          </p:nvPr>
        </p:nvGraphicFramePr>
        <p:xfrm>
          <a:off x="123456" y="782810"/>
          <a:ext cx="8517629" cy="3637956"/>
        </p:xfrm>
        <a:graphic>
          <a:graphicData uri="http://schemas.openxmlformats.org/drawingml/2006/table">
            <a:tbl>
              <a:tblPr firstRow="1" bandRow="1">
                <a:tableStyleId>{5C22544A-7EE6-4342-B048-85BDC9FD1C3A}</a:tableStyleId>
              </a:tblPr>
              <a:tblGrid>
                <a:gridCol w="1419585"/>
                <a:gridCol w="1014024"/>
                <a:gridCol w="1216804"/>
                <a:gridCol w="1216804"/>
                <a:gridCol w="1216804"/>
                <a:gridCol w="1216804"/>
                <a:gridCol w="1216804"/>
              </a:tblGrid>
              <a:tr h="340698">
                <a:tc rowSpan="2">
                  <a:txBody>
                    <a:bodyPr/>
                    <a:lstStyle/>
                    <a:p>
                      <a:r>
                        <a:rPr lang="en-GB" sz="1400" dirty="0" smtClean="0"/>
                        <a:t>Characteristics</a:t>
                      </a:r>
                      <a:endParaRPr lang="en-GB" sz="1400" dirty="0"/>
                    </a:p>
                  </a:txBody>
                  <a:tcPr/>
                </a:tc>
                <a:tc gridSpan="2">
                  <a:txBody>
                    <a:bodyPr/>
                    <a:lstStyle/>
                    <a:p>
                      <a:r>
                        <a:rPr lang="en-GB" sz="1400" dirty="0" smtClean="0"/>
                        <a:t>Maths</a:t>
                      </a:r>
                      <a:endParaRPr lang="en-GB" sz="1400" dirty="0"/>
                    </a:p>
                  </a:txBody>
                  <a:tcPr/>
                </a:tc>
                <a:tc hMerge="1">
                  <a:txBody>
                    <a:bodyPr/>
                    <a:lstStyle/>
                    <a:p>
                      <a:endParaRPr lang="en-GB"/>
                    </a:p>
                  </a:txBody>
                  <a:tcPr/>
                </a:tc>
                <a:tc gridSpan="2">
                  <a:txBody>
                    <a:bodyPr/>
                    <a:lstStyle/>
                    <a:p>
                      <a:r>
                        <a:rPr lang="en-GB" sz="1400" dirty="0" smtClean="0"/>
                        <a:t>Reading</a:t>
                      </a:r>
                      <a:endParaRPr lang="en-GB" sz="1400" dirty="0"/>
                    </a:p>
                  </a:txBody>
                  <a:tcPr/>
                </a:tc>
                <a:tc hMerge="1">
                  <a:txBody>
                    <a:bodyPr/>
                    <a:lstStyle/>
                    <a:p>
                      <a:endParaRPr lang="en-GB"/>
                    </a:p>
                  </a:txBody>
                  <a:tcPr/>
                </a:tc>
                <a:tc gridSpan="2">
                  <a:txBody>
                    <a:bodyPr/>
                    <a:lstStyle/>
                    <a:p>
                      <a:r>
                        <a:rPr lang="en-GB" sz="1400" dirty="0" smtClean="0"/>
                        <a:t>Writing</a:t>
                      </a:r>
                      <a:endParaRPr lang="en-GB" sz="1400" dirty="0"/>
                    </a:p>
                  </a:txBody>
                  <a:tcPr/>
                </a:tc>
                <a:tc hMerge="1">
                  <a:txBody>
                    <a:bodyPr/>
                    <a:lstStyle/>
                    <a:p>
                      <a:endParaRPr lang="en-GB"/>
                    </a:p>
                  </a:txBody>
                  <a:tcPr/>
                </a:tc>
              </a:tr>
              <a:tr h="498958">
                <a:tc vMerge="1">
                  <a:txBody>
                    <a:bodyPr/>
                    <a:lstStyle/>
                    <a:p>
                      <a:endParaRPr lang="en-GB" dirty="0"/>
                    </a:p>
                  </a:txBody>
                  <a:tcPr/>
                </a:tc>
                <a:tc>
                  <a:txBody>
                    <a:bodyPr/>
                    <a:lstStyle/>
                    <a:p>
                      <a:r>
                        <a:rPr lang="en-GB" sz="1400" dirty="0" smtClean="0"/>
                        <a:t>School</a:t>
                      </a:r>
                    </a:p>
                    <a:p>
                      <a:r>
                        <a:rPr lang="en-GB" sz="1400" dirty="0" smtClean="0"/>
                        <a:t>APS</a:t>
                      </a:r>
                      <a:endParaRPr lang="en-GB" sz="1400" dirty="0"/>
                    </a:p>
                  </a:txBody>
                  <a:tcPr/>
                </a:tc>
                <a:tc>
                  <a:txBody>
                    <a:bodyPr/>
                    <a:lstStyle/>
                    <a:p>
                      <a:r>
                        <a:rPr lang="en-GB" sz="1400" dirty="0" smtClean="0"/>
                        <a:t>National APS</a:t>
                      </a:r>
                      <a:endParaRPr lang="en-GB" sz="1400" dirty="0"/>
                    </a:p>
                  </a:txBody>
                  <a:tcPr/>
                </a:tc>
                <a:tc>
                  <a:txBody>
                    <a:bodyPr/>
                    <a:lstStyle/>
                    <a:p>
                      <a:r>
                        <a:rPr lang="en-GB" sz="1400" dirty="0" smtClean="0"/>
                        <a:t>School</a:t>
                      </a:r>
                    </a:p>
                    <a:p>
                      <a:r>
                        <a:rPr lang="en-GB" sz="1400" dirty="0" smtClean="0"/>
                        <a:t>APS</a:t>
                      </a:r>
                      <a:endParaRPr lang="en-GB" sz="1400" dirty="0"/>
                    </a:p>
                  </a:txBody>
                  <a:tcPr/>
                </a:tc>
                <a:tc>
                  <a:txBody>
                    <a:bodyPr/>
                    <a:lstStyle/>
                    <a:p>
                      <a:r>
                        <a:rPr lang="en-GB" sz="1400" dirty="0" smtClean="0"/>
                        <a:t>National APS</a:t>
                      </a:r>
                      <a:endParaRPr lang="en-GB" sz="1400" dirty="0"/>
                    </a:p>
                  </a:txBody>
                  <a:tcPr/>
                </a:tc>
                <a:tc>
                  <a:txBody>
                    <a:bodyPr/>
                    <a:lstStyle/>
                    <a:p>
                      <a:r>
                        <a:rPr lang="en-GB" sz="1400" dirty="0" smtClean="0"/>
                        <a:t>School</a:t>
                      </a:r>
                    </a:p>
                    <a:p>
                      <a:r>
                        <a:rPr lang="en-GB" sz="1400" dirty="0" smtClean="0"/>
                        <a:t>APS</a:t>
                      </a:r>
                      <a:endParaRPr lang="en-GB" sz="1400" dirty="0"/>
                    </a:p>
                  </a:txBody>
                  <a:tcPr/>
                </a:tc>
                <a:tc>
                  <a:txBody>
                    <a:bodyPr/>
                    <a:lstStyle/>
                    <a:p>
                      <a:r>
                        <a:rPr lang="en-GB" sz="1400" dirty="0" smtClean="0"/>
                        <a:t>National APS</a:t>
                      </a:r>
                      <a:endParaRPr lang="en-GB" sz="1400" dirty="0"/>
                    </a:p>
                  </a:txBody>
                  <a:tcPr/>
                </a:tc>
              </a:tr>
              <a:tr h="293505">
                <a:tc>
                  <a:txBody>
                    <a:bodyPr/>
                    <a:lstStyle/>
                    <a:p>
                      <a:r>
                        <a:rPr lang="en-GB" sz="1400" dirty="0" smtClean="0"/>
                        <a:t>All Pupils</a:t>
                      </a:r>
                      <a:endParaRPr lang="en-GB" sz="1400" dirty="0"/>
                    </a:p>
                  </a:txBody>
                  <a:tcPr/>
                </a:tc>
                <a:tc>
                  <a:txBody>
                    <a:bodyPr/>
                    <a:lstStyle/>
                    <a:p>
                      <a:r>
                        <a:rPr lang="en-GB" sz="1400" dirty="0" smtClean="0"/>
                        <a:t>31.7</a:t>
                      </a:r>
                      <a:endParaRPr lang="en-GB" sz="1400" dirty="0"/>
                    </a:p>
                  </a:txBody>
                  <a:tcPr/>
                </a:tc>
                <a:tc>
                  <a:txBody>
                    <a:bodyPr/>
                    <a:lstStyle/>
                    <a:p>
                      <a:r>
                        <a:rPr lang="en-GB" sz="1400" dirty="0" smtClean="0"/>
                        <a:t>29</a:t>
                      </a:r>
                      <a:endParaRPr lang="en-GB" sz="1400" dirty="0"/>
                    </a:p>
                  </a:txBody>
                  <a:tcPr/>
                </a:tc>
                <a:tc>
                  <a:txBody>
                    <a:bodyPr/>
                    <a:lstStyle/>
                    <a:p>
                      <a:r>
                        <a:rPr lang="en-GB" sz="1400" dirty="0" smtClean="0"/>
                        <a:t>31.5</a:t>
                      </a:r>
                      <a:endParaRPr lang="en-GB" sz="1400" dirty="0"/>
                    </a:p>
                  </a:txBody>
                  <a:tcPr/>
                </a:tc>
                <a:tc>
                  <a:txBody>
                    <a:bodyPr/>
                    <a:lstStyle/>
                    <a:p>
                      <a:r>
                        <a:rPr lang="en-GB" sz="1400" dirty="0" smtClean="0"/>
                        <a:t>29</a:t>
                      </a:r>
                      <a:endParaRPr lang="en-GB" sz="1400" dirty="0"/>
                    </a:p>
                  </a:txBody>
                  <a:tcPr/>
                </a:tc>
                <a:tc>
                  <a:txBody>
                    <a:bodyPr/>
                    <a:lstStyle/>
                    <a:p>
                      <a:r>
                        <a:rPr lang="en-GB" sz="1400" dirty="0" smtClean="0"/>
                        <a:t>30</a:t>
                      </a:r>
                      <a:endParaRPr lang="en-GB" sz="1400" dirty="0"/>
                    </a:p>
                  </a:txBody>
                  <a:tcPr/>
                </a:tc>
                <a:tc>
                  <a:txBody>
                    <a:bodyPr/>
                    <a:lstStyle/>
                    <a:p>
                      <a:r>
                        <a:rPr lang="en-GB" sz="1400" dirty="0" smtClean="0"/>
                        <a:t>28.2</a:t>
                      </a:r>
                      <a:endParaRPr lang="en-GB" sz="1400" dirty="0"/>
                    </a:p>
                  </a:txBody>
                  <a:tcPr/>
                </a:tc>
              </a:tr>
              <a:tr h="293505">
                <a:tc>
                  <a:txBody>
                    <a:bodyPr/>
                    <a:lstStyle/>
                    <a:p>
                      <a:r>
                        <a:rPr lang="en-GB" sz="1400" dirty="0" smtClean="0"/>
                        <a:t>FSM -1</a:t>
                      </a:r>
                      <a:endParaRPr lang="en-GB" sz="1400" dirty="0"/>
                    </a:p>
                  </a:txBody>
                  <a:tcPr/>
                </a:tc>
                <a:tc>
                  <a:txBody>
                    <a:bodyPr/>
                    <a:lstStyle/>
                    <a:p>
                      <a:r>
                        <a:rPr lang="en-GB" sz="1400" dirty="0" smtClean="0"/>
                        <a:t>39</a:t>
                      </a:r>
                      <a:endParaRPr lang="en-GB" sz="1400" dirty="0"/>
                    </a:p>
                  </a:txBody>
                  <a:tcPr/>
                </a:tc>
                <a:tc>
                  <a:txBody>
                    <a:bodyPr/>
                    <a:lstStyle/>
                    <a:p>
                      <a:r>
                        <a:rPr lang="en-GB" sz="1400" dirty="0" smtClean="0"/>
                        <a:t>27.3</a:t>
                      </a:r>
                      <a:endParaRPr lang="en-GB" sz="1400" dirty="0"/>
                    </a:p>
                  </a:txBody>
                  <a:tcPr/>
                </a:tc>
                <a:tc>
                  <a:txBody>
                    <a:bodyPr/>
                    <a:lstStyle/>
                    <a:p>
                      <a:r>
                        <a:rPr lang="en-GB" sz="1400" dirty="0" smtClean="0"/>
                        <a:t>33</a:t>
                      </a:r>
                      <a:endParaRPr lang="en-GB" sz="1400" dirty="0"/>
                    </a:p>
                  </a:txBody>
                  <a:tcPr/>
                </a:tc>
                <a:tc>
                  <a:txBody>
                    <a:bodyPr/>
                    <a:lstStyle/>
                    <a:p>
                      <a:r>
                        <a:rPr lang="en-GB" sz="1400" dirty="0" smtClean="0"/>
                        <a:t>27.6</a:t>
                      </a:r>
                      <a:endParaRPr lang="en-GB" sz="1400" dirty="0"/>
                    </a:p>
                  </a:txBody>
                  <a:tcPr/>
                </a:tc>
                <a:tc>
                  <a:txBody>
                    <a:bodyPr/>
                    <a:lstStyle/>
                    <a:p>
                      <a:r>
                        <a:rPr lang="en-GB" sz="1400" dirty="0" smtClean="0"/>
                        <a:t>27</a:t>
                      </a:r>
                      <a:endParaRPr lang="en-GB" sz="1400" dirty="0"/>
                    </a:p>
                  </a:txBody>
                  <a:tcPr/>
                </a:tc>
                <a:tc>
                  <a:txBody>
                    <a:bodyPr/>
                    <a:lstStyle/>
                    <a:p>
                      <a:r>
                        <a:rPr lang="en-GB" sz="1400" dirty="0" smtClean="0"/>
                        <a:t>26.6</a:t>
                      </a:r>
                      <a:endParaRPr lang="en-GB" sz="1400" dirty="0"/>
                    </a:p>
                  </a:txBody>
                  <a:tcPr/>
                </a:tc>
              </a:tr>
              <a:tr h="293505">
                <a:tc>
                  <a:txBody>
                    <a:bodyPr/>
                    <a:lstStyle/>
                    <a:p>
                      <a:r>
                        <a:rPr lang="en-GB" sz="1400" dirty="0" smtClean="0"/>
                        <a:t>Non FSM</a:t>
                      </a:r>
                      <a:endParaRPr lang="en-GB" sz="1400" dirty="0"/>
                    </a:p>
                  </a:txBody>
                  <a:tcPr/>
                </a:tc>
                <a:tc>
                  <a:txBody>
                    <a:bodyPr/>
                    <a:lstStyle/>
                    <a:p>
                      <a:r>
                        <a:rPr lang="en-GB" sz="1400" dirty="0" smtClean="0"/>
                        <a:t>31.4</a:t>
                      </a:r>
                      <a:endParaRPr lang="en-GB" sz="1400" dirty="0"/>
                    </a:p>
                  </a:txBody>
                  <a:tcPr/>
                </a:tc>
                <a:tc>
                  <a:txBody>
                    <a:bodyPr/>
                    <a:lstStyle/>
                    <a:p>
                      <a:r>
                        <a:rPr lang="en-GB" sz="1400" dirty="0" smtClean="0"/>
                        <a:t>29.3</a:t>
                      </a:r>
                      <a:endParaRPr lang="en-GB" sz="1400" dirty="0"/>
                    </a:p>
                  </a:txBody>
                  <a:tcPr/>
                </a:tc>
                <a:tc>
                  <a:txBody>
                    <a:bodyPr/>
                    <a:lstStyle/>
                    <a:p>
                      <a:r>
                        <a:rPr lang="en-GB" sz="1400" dirty="0" smtClean="0"/>
                        <a:t>31.4</a:t>
                      </a:r>
                      <a:endParaRPr lang="en-GB" sz="1400" dirty="0"/>
                    </a:p>
                  </a:txBody>
                  <a:tcPr/>
                </a:tc>
                <a:tc>
                  <a:txBody>
                    <a:bodyPr/>
                    <a:lstStyle/>
                    <a:p>
                      <a:r>
                        <a:rPr lang="en-GB" sz="1400" dirty="0" smtClean="0"/>
                        <a:t>29.6</a:t>
                      </a:r>
                      <a:endParaRPr lang="en-GB" sz="1400" dirty="0"/>
                    </a:p>
                  </a:txBody>
                  <a:tcPr/>
                </a:tc>
                <a:tc>
                  <a:txBody>
                    <a:bodyPr/>
                    <a:lstStyle/>
                    <a:p>
                      <a:r>
                        <a:rPr lang="en-GB" sz="1400" dirty="0" smtClean="0"/>
                        <a:t>30.1</a:t>
                      </a:r>
                      <a:endParaRPr lang="en-GB" sz="1400" dirty="0"/>
                    </a:p>
                  </a:txBody>
                  <a:tcPr/>
                </a:tc>
                <a:tc>
                  <a:txBody>
                    <a:bodyPr/>
                    <a:lstStyle/>
                    <a:p>
                      <a:r>
                        <a:rPr lang="en-GB" sz="1400" dirty="0" smtClean="0"/>
                        <a:t>28.8</a:t>
                      </a:r>
                      <a:endParaRPr lang="en-GB" sz="1400" dirty="0"/>
                    </a:p>
                  </a:txBody>
                  <a:tcPr/>
                </a:tc>
              </a:tr>
              <a:tr h="293505">
                <a:tc>
                  <a:txBody>
                    <a:bodyPr/>
                    <a:lstStyle/>
                    <a:p>
                      <a:r>
                        <a:rPr lang="en-GB" sz="1400" dirty="0" smtClean="0"/>
                        <a:t>SEND</a:t>
                      </a:r>
                      <a:endParaRPr lang="en-GB" sz="1400" dirty="0"/>
                    </a:p>
                  </a:txBody>
                  <a:tcPr/>
                </a:tc>
                <a:tc>
                  <a:txBody>
                    <a:bodyPr/>
                    <a:lstStyle/>
                    <a:p>
                      <a:r>
                        <a:rPr lang="en-GB" sz="1400" dirty="0" smtClean="0"/>
                        <a:t>30</a:t>
                      </a:r>
                      <a:endParaRPr lang="en-GB" sz="1400" dirty="0"/>
                    </a:p>
                  </a:txBody>
                  <a:tcPr/>
                </a:tc>
                <a:tc>
                  <a:txBody>
                    <a:bodyPr/>
                    <a:lstStyle/>
                    <a:p>
                      <a:r>
                        <a:rPr lang="en-GB" sz="1400" dirty="0" smtClean="0"/>
                        <a:t>25.1</a:t>
                      </a:r>
                      <a:endParaRPr lang="en-GB" sz="1400" dirty="0"/>
                    </a:p>
                  </a:txBody>
                  <a:tcPr/>
                </a:tc>
                <a:tc>
                  <a:txBody>
                    <a:bodyPr/>
                    <a:lstStyle/>
                    <a:p>
                      <a:r>
                        <a:rPr lang="en-GB" sz="1400" dirty="0" smtClean="0"/>
                        <a:t>28.5</a:t>
                      </a:r>
                      <a:endParaRPr lang="en-GB" sz="1400" dirty="0"/>
                    </a:p>
                  </a:txBody>
                  <a:tcPr/>
                </a:tc>
                <a:tc>
                  <a:txBody>
                    <a:bodyPr/>
                    <a:lstStyle/>
                    <a:p>
                      <a:r>
                        <a:rPr lang="en-GB" sz="1400" dirty="0" smtClean="0"/>
                        <a:t>25.4</a:t>
                      </a:r>
                      <a:endParaRPr lang="en-GB" sz="1400" dirty="0"/>
                    </a:p>
                  </a:txBody>
                  <a:tcPr/>
                </a:tc>
                <a:tc>
                  <a:txBody>
                    <a:bodyPr/>
                    <a:lstStyle/>
                    <a:p>
                      <a:r>
                        <a:rPr lang="en-GB" sz="1400" dirty="0" smtClean="0"/>
                        <a:t>28.5</a:t>
                      </a:r>
                      <a:endParaRPr lang="en-GB" sz="1400" dirty="0"/>
                    </a:p>
                  </a:txBody>
                  <a:tcPr/>
                </a:tc>
                <a:tc>
                  <a:txBody>
                    <a:bodyPr/>
                    <a:lstStyle/>
                    <a:p>
                      <a:r>
                        <a:rPr lang="en-GB" sz="1400" dirty="0" smtClean="0"/>
                        <a:t>24.3</a:t>
                      </a:r>
                      <a:endParaRPr lang="en-GB" sz="1400" dirty="0"/>
                    </a:p>
                  </a:txBody>
                  <a:tcPr/>
                </a:tc>
              </a:tr>
              <a:tr h="293505">
                <a:tc>
                  <a:txBody>
                    <a:bodyPr/>
                    <a:lstStyle/>
                    <a:p>
                      <a:r>
                        <a:rPr lang="en-GB" sz="1400" dirty="0" smtClean="0"/>
                        <a:t>Non SEND</a:t>
                      </a:r>
                      <a:endParaRPr lang="en-GB" sz="1400" dirty="0"/>
                    </a:p>
                  </a:txBody>
                  <a:tcPr/>
                </a:tc>
                <a:tc>
                  <a:txBody>
                    <a:bodyPr/>
                    <a:lstStyle/>
                    <a:p>
                      <a:r>
                        <a:rPr lang="en-GB" sz="1400" dirty="0" smtClean="0"/>
                        <a:t>32</a:t>
                      </a:r>
                      <a:endParaRPr lang="en-GB" sz="1400" dirty="0"/>
                    </a:p>
                  </a:txBody>
                  <a:tcPr/>
                </a:tc>
                <a:tc>
                  <a:txBody>
                    <a:bodyPr/>
                    <a:lstStyle/>
                    <a:p>
                      <a:r>
                        <a:rPr lang="en-GB" sz="1400" dirty="0" smtClean="0"/>
                        <a:t>30.1</a:t>
                      </a:r>
                      <a:endParaRPr lang="en-GB" sz="1400" dirty="0"/>
                    </a:p>
                  </a:txBody>
                  <a:tcPr/>
                </a:tc>
                <a:tc>
                  <a:txBody>
                    <a:bodyPr/>
                    <a:lstStyle/>
                    <a:p>
                      <a:r>
                        <a:rPr lang="en-GB" sz="1400" dirty="0" smtClean="0"/>
                        <a:t>32</a:t>
                      </a:r>
                      <a:endParaRPr lang="en-GB" sz="1400" dirty="0"/>
                    </a:p>
                  </a:txBody>
                  <a:tcPr/>
                </a:tc>
                <a:tc>
                  <a:txBody>
                    <a:bodyPr/>
                    <a:lstStyle/>
                    <a:p>
                      <a:r>
                        <a:rPr lang="en-GB" sz="1400" dirty="0" smtClean="0"/>
                        <a:t>30</a:t>
                      </a:r>
                      <a:endParaRPr lang="en-GB" sz="1400" dirty="0"/>
                    </a:p>
                  </a:txBody>
                  <a:tcPr/>
                </a:tc>
                <a:tc>
                  <a:txBody>
                    <a:bodyPr/>
                    <a:lstStyle/>
                    <a:p>
                      <a:r>
                        <a:rPr lang="en-GB" sz="1400" dirty="0" smtClean="0"/>
                        <a:t>30.3</a:t>
                      </a:r>
                      <a:endParaRPr lang="en-GB" sz="1400" dirty="0"/>
                    </a:p>
                  </a:txBody>
                  <a:tcPr/>
                </a:tc>
                <a:tc>
                  <a:txBody>
                    <a:bodyPr/>
                    <a:lstStyle/>
                    <a:p>
                      <a:r>
                        <a:rPr lang="en-GB" sz="1400" dirty="0" smtClean="0"/>
                        <a:t>29.4</a:t>
                      </a:r>
                      <a:endParaRPr lang="en-GB" sz="1400" dirty="0"/>
                    </a:p>
                  </a:txBody>
                  <a:tcPr/>
                </a:tc>
              </a:tr>
              <a:tr h="293505">
                <a:tc gridSpan="7">
                  <a:txBody>
                    <a:bodyPr/>
                    <a:lstStyle/>
                    <a:p>
                      <a:r>
                        <a:rPr lang="en-GB" sz="1400" dirty="0" smtClean="0"/>
                        <a:t>Prior</a:t>
                      </a:r>
                      <a:r>
                        <a:rPr lang="en-GB" sz="1400" baseline="0" dirty="0" smtClean="0"/>
                        <a:t> attainment</a:t>
                      </a:r>
                      <a:endParaRPr lang="en-GB" sz="14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c hMerge="1">
                  <a:txBody>
                    <a:bodyPr/>
                    <a:lstStyle/>
                    <a:p>
                      <a:endParaRPr lang="en-GB" dirty="0"/>
                    </a:p>
                  </a:txBody>
                  <a:tcPr/>
                </a:tc>
              </a:tr>
              <a:tr h="293505">
                <a:tc>
                  <a:txBody>
                    <a:bodyPr/>
                    <a:lstStyle/>
                    <a:p>
                      <a:r>
                        <a:rPr lang="en-GB" sz="1400" dirty="0" smtClean="0"/>
                        <a:t>Low</a:t>
                      </a:r>
                      <a:endParaRPr lang="en-GB" sz="1400" dirty="0"/>
                    </a:p>
                  </a:txBody>
                  <a:tcPr/>
                </a:tc>
                <a:tc>
                  <a:txBody>
                    <a:bodyPr/>
                    <a:lstStyle/>
                    <a:p>
                      <a:r>
                        <a:rPr lang="en-GB" sz="1400" dirty="0" smtClean="0"/>
                        <a:t>30</a:t>
                      </a:r>
                      <a:endParaRPr lang="en-GB" sz="1400" dirty="0"/>
                    </a:p>
                  </a:txBody>
                  <a:tcPr/>
                </a:tc>
                <a:tc>
                  <a:txBody>
                    <a:bodyPr/>
                    <a:lstStyle/>
                    <a:p>
                      <a:r>
                        <a:rPr lang="en-GB" sz="1400" dirty="0" smtClean="0"/>
                        <a:t>23.5</a:t>
                      </a:r>
                      <a:endParaRPr lang="en-GB" sz="1400" dirty="0"/>
                    </a:p>
                  </a:txBody>
                  <a:tcPr/>
                </a:tc>
                <a:tc>
                  <a:txBody>
                    <a:bodyPr/>
                    <a:lstStyle/>
                    <a:p>
                      <a:r>
                        <a:rPr lang="en-GB" sz="1400" dirty="0" smtClean="0"/>
                        <a:t>27</a:t>
                      </a:r>
                      <a:endParaRPr lang="en-GB" sz="1400" dirty="0"/>
                    </a:p>
                  </a:txBody>
                  <a:tcPr/>
                </a:tc>
                <a:tc>
                  <a:txBody>
                    <a:bodyPr/>
                    <a:lstStyle/>
                    <a:p>
                      <a:r>
                        <a:rPr lang="en-GB" sz="1400" dirty="0" smtClean="0"/>
                        <a:t>23.7</a:t>
                      </a:r>
                      <a:endParaRPr lang="en-GB" sz="1400" dirty="0"/>
                    </a:p>
                  </a:txBody>
                  <a:tcPr/>
                </a:tc>
                <a:tc>
                  <a:txBody>
                    <a:bodyPr/>
                    <a:lstStyle/>
                    <a:p>
                      <a:r>
                        <a:rPr lang="en-GB" sz="1400" dirty="0" smtClean="0"/>
                        <a:t>27</a:t>
                      </a:r>
                      <a:endParaRPr lang="en-GB" sz="1400" dirty="0"/>
                    </a:p>
                  </a:txBody>
                  <a:tcPr/>
                </a:tc>
                <a:tc>
                  <a:txBody>
                    <a:bodyPr/>
                    <a:lstStyle/>
                    <a:p>
                      <a:r>
                        <a:rPr lang="en-GB" sz="1400" dirty="0" smtClean="0"/>
                        <a:t>22.4</a:t>
                      </a:r>
                      <a:endParaRPr lang="en-GB" sz="1400" dirty="0"/>
                    </a:p>
                  </a:txBody>
                  <a:tcPr/>
                </a:tc>
              </a:tr>
              <a:tr h="293505">
                <a:tc>
                  <a:txBody>
                    <a:bodyPr/>
                    <a:lstStyle/>
                    <a:p>
                      <a:r>
                        <a:rPr lang="en-GB" sz="1400" dirty="0" smtClean="0"/>
                        <a:t>Middle</a:t>
                      </a:r>
                      <a:endParaRPr lang="en-GB" sz="1400" dirty="0"/>
                    </a:p>
                  </a:txBody>
                  <a:tcPr/>
                </a:tc>
                <a:tc>
                  <a:txBody>
                    <a:bodyPr/>
                    <a:lstStyle/>
                    <a:p>
                      <a:r>
                        <a:rPr lang="en-GB" sz="1400" dirty="0" smtClean="0"/>
                        <a:t>31</a:t>
                      </a:r>
                      <a:endParaRPr lang="en-GB" sz="1400" dirty="0"/>
                    </a:p>
                  </a:txBody>
                  <a:tcPr/>
                </a:tc>
                <a:tc>
                  <a:txBody>
                    <a:bodyPr/>
                    <a:lstStyle/>
                    <a:p>
                      <a:r>
                        <a:rPr lang="en-GB" sz="1400" dirty="0" smtClean="0"/>
                        <a:t>28.9</a:t>
                      </a:r>
                      <a:endParaRPr lang="en-GB" sz="1400" dirty="0"/>
                    </a:p>
                  </a:txBody>
                  <a:tcPr/>
                </a:tc>
                <a:tc>
                  <a:txBody>
                    <a:bodyPr/>
                    <a:lstStyle/>
                    <a:p>
                      <a:r>
                        <a:rPr lang="en-GB" sz="1400" dirty="0" smtClean="0"/>
                        <a:t>30.6</a:t>
                      </a:r>
                      <a:endParaRPr lang="en-GB" sz="1400" dirty="0"/>
                    </a:p>
                  </a:txBody>
                  <a:tcPr/>
                </a:tc>
                <a:tc>
                  <a:txBody>
                    <a:bodyPr/>
                    <a:lstStyle/>
                    <a:p>
                      <a:r>
                        <a:rPr lang="en-GB" sz="1400" dirty="0" smtClean="0"/>
                        <a:t>29.3</a:t>
                      </a:r>
                      <a:endParaRPr lang="en-GB" sz="1400" dirty="0"/>
                    </a:p>
                  </a:txBody>
                  <a:tcPr/>
                </a:tc>
                <a:tc>
                  <a:txBody>
                    <a:bodyPr/>
                    <a:lstStyle/>
                    <a:p>
                      <a:r>
                        <a:rPr lang="en-GB" sz="1400" dirty="0" smtClean="0"/>
                        <a:t>28.2</a:t>
                      </a:r>
                      <a:endParaRPr lang="en-GB" sz="1400" dirty="0"/>
                    </a:p>
                  </a:txBody>
                  <a:tcPr/>
                </a:tc>
                <a:tc>
                  <a:txBody>
                    <a:bodyPr/>
                    <a:lstStyle/>
                    <a:p>
                      <a:r>
                        <a:rPr lang="en-GB" sz="1400" dirty="0" smtClean="0"/>
                        <a:t>28.4</a:t>
                      </a:r>
                      <a:endParaRPr lang="en-GB" sz="1400" dirty="0"/>
                    </a:p>
                  </a:txBody>
                  <a:tcPr/>
                </a:tc>
              </a:tr>
              <a:tr h="340698">
                <a:tc>
                  <a:txBody>
                    <a:bodyPr/>
                    <a:lstStyle/>
                    <a:p>
                      <a:r>
                        <a:rPr lang="en-GB" sz="1400" dirty="0" smtClean="0"/>
                        <a:t>High</a:t>
                      </a:r>
                      <a:endParaRPr lang="en-GB" sz="1400" dirty="0"/>
                    </a:p>
                  </a:txBody>
                  <a:tcPr/>
                </a:tc>
                <a:tc>
                  <a:txBody>
                    <a:bodyPr/>
                    <a:lstStyle/>
                    <a:p>
                      <a:r>
                        <a:rPr lang="en-GB" sz="1400" dirty="0" smtClean="0"/>
                        <a:t>33</a:t>
                      </a:r>
                      <a:endParaRPr lang="en-GB" sz="1400" dirty="0"/>
                    </a:p>
                  </a:txBody>
                  <a:tcPr/>
                </a:tc>
                <a:tc>
                  <a:txBody>
                    <a:bodyPr/>
                    <a:lstStyle/>
                    <a:p>
                      <a:r>
                        <a:rPr lang="en-GB" sz="1400" dirty="0" smtClean="0"/>
                        <a:t>33.6</a:t>
                      </a:r>
                      <a:endParaRPr lang="en-GB" sz="1400" dirty="0"/>
                    </a:p>
                  </a:txBody>
                  <a:tcPr/>
                </a:tc>
                <a:tc>
                  <a:txBody>
                    <a:bodyPr/>
                    <a:lstStyle/>
                    <a:p>
                      <a:r>
                        <a:rPr lang="en-GB" sz="1400" dirty="0" smtClean="0"/>
                        <a:t>33.6</a:t>
                      </a:r>
                      <a:endParaRPr lang="en-GB" sz="1400" dirty="0"/>
                    </a:p>
                  </a:txBody>
                  <a:tcPr/>
                </a:tc>
                <a:tc>
                  <a:txBody>
                    <a:bodyPr/>
                    <a:lstStyle/>
                    <a:p>
                      <a:r>
                        <a:rPr lang="en-GB" sz="1400" dirty="0" smtClean="0"/>
                        <a:t>32.4</a:t>
                      </a:r>
                      <a:endParaRPr lang="en-GB" sz="1400" dirty="0"/>
                    </a:p>
                  </a:txBody>
                  <a:tcPr/>
                </a:tc>
                <a:tc>
                  <a:txBody>
                    <a:bodyPr/>
                    <a:lstStyle/>
                    <a:p>
                      <a:r>
                        <a:rPr lang="en-GB" sz="1400" dirty="0" smtClean="0"/>
                        <a:t>33</a:t>
                      </a:r>
                      <a:endParaRPr lang="en-GB" sz="1400" dirty="0"/>
                    </a:p>
                  </a:txBody>
                  <a:tcPr/>
                </a:tc>
                <a:tc>
                  <a:txBody>
                    <a:bodyPr/>
                    <a:lstStyle/>
                    <a:p>
                      <a:r>
                        <a:rPr lang="en-GB" sz="1400" dirty="0" smtClean="0"/>
                        <a:t>32.4</a:t>
                      </a:r>
                      <a:endParaRPr lang="en-GB" sz="1400" dirty="0"/>
                    </a:p>
                  </a:txBody>
                  <a:tcPr/>
                </a:tc>
              </a:tr>
            </a:tbl>
          </a:graphicData>
        </a:graphic>
      </p:graphicFrame>
    </p:spTree>
    <p:extLst>
      <p:ext uri="{BB962C8B-B14F-4D97-AF65-F5344CB8AC3E}">
        <p14:creationId xmlns:p14="http://schemas.microsoft.com/office/powerpoint/2010/main" val="689903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490066"/>
          </a:xfrm>
        </p:spPr>
        <p:txBody>
          <a:bodyPr>
            <a:normAutofit/>
          </a:bodyPr>
          <a:lstStyle/>
          <a:p>
            <a:r>
              <a:rPr lang="en-GB" sz="1600" dirty="0" smtClean="0"/>
              <a:t>Progress Measures- Value Added (VA)</a:t>
            </a:r>
            <a:endParaRPr lang="en-GB" sz="1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0488589"/>
              </p:ext>
            </p:extLst>
          </p:nvPr>
        </p:nvGraphicFramePr>
        <p:xfrm>
          <a:off x="755577" y="476673"/>
          <a:ext cx="7848973" cy="3626034"/>
        </p:xfrm>
        <a:graphic>
          <a:graphicData uri="http://schemas.openxmlformats.org/drawingml/2006/table">
            <a:tbl>
              <a:tblPr firstRow="1" bandRow="1">
                <a:tableStyleId>{5C22544A-7EE6-4342-B048-85BDC9FD1C3A}</a:tableStyleId>
              </a:tblPr>
              <a:tblGrid>
                <a:gridCol w="1659536"/>
                <a:gridCol w="784886"/>
                <a:gridCol w="919423"/>
                <a:gridCol w="1121282"/>
                <a:gridCol w="1121282"/>
                <a:gridCol w="1121282"/>
                <a:gridCol w="1121282"/>
              </a:tblGrid>
              <a:tr h="288329">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Characteristics</a:t>
                      </a:r>
                    </a:p>
                    <a:p>
                      <a:endParaRPr lang="en-GB" sz="1200" dirty="0"/>
                    </a:p>
                  </a:txBody>
                  <a:tcPr/>
                </a:tc>
                <a:tc gridSpan="2">
                  <a:txBody>
                    <a:bodyPr/>
                    <a:lstStyle/>
                    <a:p>
                      <a:r>
                        <a:rPr lang="en-GB" sz="1400" dirty="0" smtClean="0"/>
                        <a:t>Maths</a:t>
                      </a:r>
                      <a:endParaRPr lang="en-GB" sz="1400" dirty="0"/>
                    </a:p>
                  </a:txBody>
                  <a:tcPr/>
                </a:tc>
                <a:tc hMerge="1">
                  <a:txBody>
                    <a:bodyPr/>
                    <a:lstStyle/>
                    <a:p>
                      <a:endParaRPr lang="en-GB"/>
                    </a:p>
                  </a:txBody>
                  <a:tcPr/>
                </a:tc>
                <a:tc gridSpan="2">
                  <a:txBody>
                    <a:bodyPr/>
                    <a:lstStyle/>
                    <a:p>
                      <a:r>
                        <a:rPr lang="en-GB" sz="1400" dirty="0" smtClean="0"/>
                        <a:t>Reading</a:t>
                      </a:r>
                      <a:endParaRPr lang="en-GB" sz="1400" dirty="0"/>
                    </a:p>
                  </a:txBody>
                  <a:tcPr/>
                </a:tc>
                <a:tc hMerge="1">
                  <a:txBody>
                    <a:bodyPr/>
                    <a:lstStyle/>
                    <a:p>
                      <a:endParaRPr lang="en-GB"/>
                    </a:p>
                  </a:txBody>
                  <a:tcPr/>
                </a:tc>
                <a:tc gridSpan="2">
                  <a:txBody>
                    <a:bodyPr/>
                    <a:lstStyle/>
                    <a:p>
                      <a:r>
                        <a:rPr lang="en-GB" sz="1400" dirty="0" smtClean="0"/>
                        <a:t>Writing</a:t>
                      </a:r>
                      <a:endParaRPr lang="en-GB" sz="1400" dirty="0"/>
                    </a:p>
                  </a:txBody>
                  <a:tcPr/>
                </a:tc>
                <a:tc hMerge="1">
                  <a:txBody>
                    <a:bodyPr/>
                    <a:lstStyle/>
                    <a:p>
                      <a:endParaRPr lang="en-GB"/>
                    </a:p>
                  </a:txBody>
                  <a:tcPr/>
                </a:tc>
              </a:tr>
              <a:tr h="605491">
                <a:tc vMerge="1">
                  <a:txBody>
                    <a:bodyPr/>
                    <a:lstStyle/>
                    <a:p>
                      <a:endParaRPr lang="en-GB"/>
                    </a:p>
                  </a:txBody>
                  <a:tcPr/>
                </a:tc>
                <a:tc>
                  <a:txBody>
                    <a:bodyPr/>
                    <a:lstStyle/>
                    <a:p>
                      <a:r>
                        <a:rPr lang="en-GB" sz="1200" dirty="0" smtClean="0"/>
                        <a:t>School</a:t>
                      </a:r>
                    </a:p>
                    <a:p>
                      <a:r>
                        <a:rPr lang="en-GB" sz="1200" dirty="0" smtClean="0"/>
                        <a:t>VA</a:t>
                      </a:r>
                      <a:endParaRPr lang="en-GB" sz="1200" dirty="0"/>
                    </a:p>
                  </a:txBody>
                  <a:tcPr/>
                </a:tc>
                <a:tc>
                  <a:txBody>
                    <a:bodyPr/>
                    <a:lstStyle/>
                    <a:p>
                      <a:r>
                        <a:rPr lang="en-GB" sz="1200" dirty="0" smtClean="0"/>
                        <a:t>National</a:t>
                      </a:r>
                    </a:p>
                    <a:p>
                      <a:r>
                        <a:rPr lang="en-GB" sz="1200" dirty="0" smtClean="0"/>
                        <a:t>VA</a:t>
                      </a:r>
                    </a:p>
                    <a:p>
                      <a:r>
                        <a:rPr lang="en-GB" sz="1200" dirty="0" smtClean="0"/>
                        <a:t> </a:t>
                      </a:r>
                      <a:endParaRPr lang="en-GB" sz="1200" dirty="0"/>
                    </a:p>
                  </a:txBody>
                  <a:tcPr/>
                </a:tc>
                <a:tc>
                  <a:txBody>
                    <a:bodyPr/>
                    <a:lstStyle/>
                    <a:p>
                      <a:r>
                        <a:rPr lang="en-GB" sz="1200" dirty="0" smtClean="0"/>
                        <a:t>School</a:t>
                      </a:r>
                    </a:p>
                    <a:p>
                      <a:r>
                        <a:rPr lang="en-GB" sz="1200" dirty="0" smtClean="0"/>
                        <a:t>VA</a:t>
                      </a:r>
                      <a:endParaRPr lang="en-GB" sz="1200" dirty="0"/>
                    </a:p>
                  </a:txBody>
                  <a:tcPr/>
                </a:tc>
                <a:tc>
                  <a:txBody>
                    <a:bodyPr/>
                    <a:lstStyle/>
                    <a:p>
                      <a:r>
                        <a:rPr lang="en-GB" sz="1200" dirty="0" smtClean="0"/>
                        <a:t>National VA</a:t>
                      </a:r>
                      <a:endParaRPr lang="en-GB" sz="1200" dirty="0"/>
                    </a:p>
                  </a:txBody>
                  <a:tcPr/>
                </a:tc>
                <a:tc>
                  <a:txBody>
                    <a:bodyPr/>
                    <a:lstStyle/>
                    <a:p>
                      <a:r>
                        <a:rPr lang="en-GB" sz="1200" dirty="0" smtClean="0"/>
                        <a:t>School</a:t>
                      </a:r>
                    </a:p>
                    <a:p>
                      <a:r>
                        <a:rPr lang="en-GB" sz="1200" dirty="0" smtClean="0"/>
                        <a:t>VA</a:t>
                      </a:r>
                      <a:endParaRPr lang="en-GB" sz="1200" dirty="0"/>
                    </a:p>
                  </a:txBody>
                  <a:tcPr/>
                </a:tc>
                <a:tc>
                  <a:txBody>
                    <a:bodyPr/>
                    <a:lstStyle/>
                    <a:p>
                      <a:r>
                        <a:rPr lang="en-GB" sz="1200" dirty="0" smtClean="0"/>
                        <a:t>National VA</a:t>
                      </a:r>
                      <a:endParaRPr lang="en-GB" sz="1200" dirty="0"/>
                    </a:p>
                  </a:txBody>
                  <a:tcPr/>
                </a:tc>
              </a:tr>
              <a:tr h="259496">
                <a:tc>
                  <a:txBody>
                    <a:bodyPr/>
                    <a:lstStyle/>
                    <a:p>
                      <a:r>
                        <a:rPr lang="en-GB" sz="1200" dirty="0" smtClean="0"/>
                        <a:t>Boys</a:t>
                      </a:r>
                      <a:endParaRPr lang="en-GB" sz="1200" dirty="0"/>
                    </a:p>
                  </a:txBody>
                  <a:tcPr/>
                </a:tc>
                <a:tc>
                  <a:txBody>
                    <a:bodyPr/>
                    <a:lstStyle/>
                    <a:p>
                      <a:r>
                        <a:rPr lang="en-GB" sz="1200" dirty="0" smtClean="0"/>
                        <a:t>100.9</a:t>
                      </a:r>
                      <a:endParaRPr lang="en-GB" sz="1200" dirty="0"/>
                    </a:p>
                  </a:txBody>
                  <a:tcPr>
                    <a:solidFill>
                      <a:srgbClr val="00B050"/>
                    </a:solidFill>
                  </a:tcPr>
                </a:tc>
                <a:tc>
                  <a:txBody>
                    <a:bodyPr/>
                    <a:lstStyle/>
                    <a:p>
                      <a:r>
                        <a:rPr lang="en-GB" sz="1200" dirty="0" smtClean="0"/>
                        <a:t>100.5</a:t>
                      </a:r>
                      <a:endParaRPr lang="en-GB" sz="1200" dirty="0"/>
                    </a:p>
                  </a:txBody>
                  <a:tcPr/>
                </a:tc>
                <a:tc>
                  <a:txBody>
                    <a:bodyPr/>
                    <a:lstStyle/>
                    <a:p>
                      <a:r>
                        <a:rPr lang="en-GB" sz="1200" dirty="0" smtClean="0"/>
                        <a:t>100.4</a:t>
                      </a:r>
                      <a:endParaRPr lang="en-GB" sz="1200" dirty="0"/>
                    </a:p>
                  </a:txBody>
                  <a:tcPr>
                    <a:solidFill>
                      <a:srgbClr val="00B050"/>
                    </a:solidFill>
                  </a:tcPr>
                </a:tc>
                <a:tc>
                  <a:txBody>
                    <a:bodyPr/>
                    <a:lstStyle/>
                    <a:p>
                      <a:r>
                        <a:rPr lang="en-GB" sz="1200" dirty="0" smtClean="0"/>
                        <a:t>99.9</a:t>
                      </a:r>
                      <a:endParaRPr lang="en-GB" sz="1200" dirty="0"/>
                    </a:p>
                  </a:txBody>
                  <a:tcPr/>
                </a:tc>
                <a:tc>
                  <a:txBody>
                    <a:bodyPr/>
                    <a:lstStyle/>
                    <a:p>
                      <a:r>
                        <a:rPr lang="en-GB" sz="1200" dirty="0" smtClean="0"/>
                        <a:t>99.9</a:t>
                      </a:r>
                      <a:endParaRPr lang="en-GB" sz="1200" dirty="0"/>
                    </a:p>
                  </a:txBody>
                  <a:tcPr>
                    <a:solidFill>
                      <a:srgbClr val="00B050"/>
                    </a:solidFill>
                  </a:tcPr>
                </a:tc>
                <a:tc>
                  <a:txBody>
                    <a:bodyPr/>
                    <a:lstStyle/>
                    <a:p>
                      <a:r>
                        <a:rPr lang="en-GB" sz="1200" dirty="0" smtClean="0"/>
                        <a:t>99.7</a:t>
                      </a:r>
                      <a:endParaRPr lang="en-GB" sz="1200" dirty="0"/>
                    </a:p>
                  </a:txBody>
                  <a:tcPr/>
                </a:tc>
              </a:tr>
              <a:tr h="259496">
                <a:tc>
                  <a:txBody>
                    <a:bodyPr/>
                    <a:lstStyle/>
                    <a:p>
                      <a:r>
                        <a:rPr lang="en-GB" sz="1200" dirty="0" smtClean="0"/>
                        <a:t>Girls</a:t>
                      </a:r>
                      <a:endParaRPr lang="en-GB" sz="1200" dirty="0"/>
                    </a:p>
                  </a:txBody>
                  <a:tcPr/>
                </a:tc>
                <a:tc>
                  <a:txBody>
                    <a:bodyPr/>
                    <a:lstStyle/>
                    <a:p>
                      <a:r>
                        <a:rPr lang="en-GB" sz="1200" dirty="0" smtClean="0"/>
                        <a:t>98.7</a:t>
                      </a:r>
                      <a:endParaRPr lang="en-GB" sz="1200" dirty="0"/>
                    </a:p>
                  </a:txBody>
                  <a:tcPr/>
                </a:tc>
                <a:tc>
                  <a:txBody>
                    <a:bodyPr/>
                    <a:lstStyle/>
                    <a:p>
                      <a:r>
                        <a:rPr lang="en-GB" sz="1200" dirty="0" smtClean="0"/>
                        <a:t>99.5</a:t>
                      </a:r>
                      <a:endParaRPr lang="en-GB" sz="1200" dirty="0"/>
                    </a:p>
                  </a:txBody>
                  <a:tcPr/>
                </a:tc>
                <a:tc>
                  <a:txBody>
                    <a:bodyPr/>
                    <a:lstStyle/>
                    <a:p>
                      <a:r>
                        <a:rPr lang="en-GB" sz="1200" dirty="0" smtClean="0"/>
                        <a:t>100.4</a:t>
                      </a:r>
                      <a:endParaRPr lang="en-GB" sz="1200" dirty="0"/>
                    </a:p>
                  </a:txBody>
                  <a:tcPr>
                    <a:solidFill>
                      <a:srgbClr val="00B050"/>
                    </a:solidFill>
                  </a:tcPr>
                </a:tc>
                <a:tc>
                  <a:txBody>
                    <a:bodyPr/>
                    <a:lstStyle/>
                    <a:p>
                      <a:r>
                        <a:rPr lang="en-GB" sz="1200" dirty="0" smtClean="0"/>
                        <a:t>100</a:t>
                      </a:r>
                      <a:endParaRPr lang="en-GB" sz="1200" dirty="0"/>
                    </a:p>
                  </a:txBody>
                  <a:tcPr/>
                </a:tc>
                <a:tc>
                  <a:txBody>
                    <a:bodyPr/>
                    <a:lstStyle/>
                    <a:p>
                      <a:r>
                        <a:rPr lang="en-GB" sz="1200" dirty="0" smtClean="0"/>
                        <a:t>99.2</a:t>
                      </a:r>
                      <a:endParaRPr lang="en-GB" sz="1200" dirty="0"/>
                    </a:p>
                  </a:txBody>
                  <a:tcPr/>
                </a:tc>
                <a:tc>
                  <a:txBody>
                    <a:bodyPr/>
                    <a:lstStyle/>
                    <a:p>
                      <a:r>
                        <a:rPr lang="en-GB" sz="1200" dirty="0" smtClean="0"/>
                        <a:t>100.3</a:t>
                      </a:r>
                      <a:endParaRPr lang="en-GB" sz="1200" dirty="0"/>
                    </a:p>
                  </a:txBody>
                  <a:tcPr/>
                </a:tc>
              </a:tr>
              <a:tr h="259496">
                <a:tc>
                  <a:txBody>
                    <a:bodyPr/>
                    <a:lstStyle/>
                    <a:p>
                      <a:r>
                        <a:rPr lang="en-GB" sz="1200" dirty="0" smtClean="0"/>
                        <a:t>FSM -1</a:t>
                      </a:r>
                      <a:endParaRPr lang="en-GB" sz="1200" dirty="0"/>
                    </a:p>
                  </a:txBody>
                  <a:tcPr/>
                </a:tc>
                <a:tc>
                  <a:txBody>
                    <a:bodyPr/>
                    <a:lstStyle/>
                    <a:p>
                      <a:r>
                        <a:rPr lang="en-GB" sz="1200" dirty="0" smtClean="0"/>
                        <a:t>108.7</a:t>
                      </a:r>
                      <a:endParaRPr lang="en-GB" sz="1200" dirty="0"/>
                    </a:p>
                  </a:txBody>
                  <a:tcPr>
                    <a:solidFill>
                      <a:srgbClr val="00B050"/>
                    </a:solidFill>
                  </a:tcPr>
                </a:tc>
                <a:tc>
                  <a:txBody>
                    <a:bodyPr/>
                    <a:lstStyle/>
                    <a:p>
                      <a:r>
                        <a:rPr lang="en-GB" sz="1200" dirty="0" smtClean="0"/>
                        <a:t>99.8</a:t>
                      </a:r>
                      <a:endParaRPr lang="en-GB" sz="1200" dirty="0"/>
                    </a:p>
                  </a:txBody>
                  <a:tcPr/>
                </a:tc>
                <a:tc>
                  <a:txBody>
                    <a:bodyPr/>
                    <a:lstStyle/>
                    <a:p>
                      <a:r>
                        <a:rPr lang="en-GB" sz="1200" dirty="0" smtClean="0"/>
                        <a:t>104.1</a:t>
                      </a:r>
                      <a:endParaRPr lang="en-GB" sz="1200" dirty="0"/>
                    </a:p>
                  </a:txBody>
                  <a:tcPr>
                    <a:solidFill>
                      <a:srgbClr val="00B050"/>
                    </a:solidFill>
                  </a:tcPr>
                </a:tc>
                <a:tc>
                  <a:txBody>
                    <a:bodyPr/>
                    <a:lstStyle/>
                    <a:p>
                      <a:r>
                        <a:rPr lang="en-GB" sz="1200" dirty="0" smtClean="0"/>
                        <a:t>99.7</a:t>
                      </a:r>
                      <a:endParaRPr lang="en-GB" sz="1200" dirty="0"/>
                    </a:p>
                  </a:txBody>
                  <a:tcPr/>
                </a:tc>
                <a:tc>
                  <a:txBody>
                    <a:bodyPr/>
                    <a:lstStyle/>
                    <a:p>
                      <a:r>
                        <a:rPr lang="en-GB" sz="1200" dirty="0" smtClean="0"/>
                        <a:t>97.7</a:t>
                      </a:r>
                      <a:endParaRPr lang="en-GB" sz="1200" dirty="0"/>
                    </a:p>
                  </a:txBody>
                  <a:tcPr/>
                </a:tc>
                <a:tc>
                  <a:txBody>
                    <a:bodyPr/>
                    <a:lstStyle/>
                    <a:p>
                      <a:r>
                        <a:rPr lang="en-GB" sz="1200" dirty="0" smtClean="0"/>
                        <a:t>99.8</a:t>
                      </a:r>
                      <a:endParaRPr lang="en-GB" sz="1200" dirty="0"/>
                    </a:p>
                  </a:txBody>
                  <a:tcPr/>
                </a:tc>
              </a:tr>
              <a:tr h="259496">
                <a:tc>
                  <a:txBody>
                    <a:bodyPr/>
                    <a:lstStyle/>
                    <a:p>
                      <a:r>
                        <a:rPr lang="en-GB" sz="1200" dirty="0" smtClean="0"/>
                        <a:t>Non FSM</a:t>
                      </a:r>
                      <a:endParaRPr lang="en-GB" sz="1200" dirty="0"/>
                    </a:p>
                  </a:txBody>
                  <a:tcPr/>
                </a:tc>
                <a:tc>
                  <a:txBody>
                    <a:bodyPr/>
                    <a:lstStyle/>
                    <a:p>
                      <a:r>
                        <a:rPr lang="en-GB" sz="1200" dirty="0" smtClean="0"/>
                        <a:t>99.4</a:t>
                      </a:r>
                      <a:endParaRPr lang="en-GB" sz="1200" dirty="0"/>
                    </a:p>
                  </a:txBody>
                  <a:tcPr/>
                </a:tc>
                <a:tc>
                  <a:txBody>
                    <a:bodyPr/>
                    <a:lstStyle/>
                    <a:p>
                      <a:r>
                        <a:rPr lang="en-GB" sz="1200" dirty="0" smtClean="0"/>
                        <a:t>100.1</a:t>
                      </a:r>
                      <a:endParaRPr lang="en-GB" sz="1200" dirty="0"/>
                    </a:p>
                  </a:txBody>
                  <a:tcPr/>
                </a:tc>
                <a:tc>
                  <a:txBody>
                    <a:bodyPr/>
                    <a:lstStyle/>
                    <a:p>
                      <a:r>
                        <a:rPr lang="en-GB" sz="1200" dirty="0" smtClean="0"/>
                        <a:t>100.3</a:t>
                      </a:r>
                      <a:endParaRPr lang="en-GB" sz="1200" dirty="0"/>
                    </a:p>
                  </a:txBody>
                  <a:tcPr>
                    <a:solidFill>
                      <a:srgbClr val="00B050"/>
                    </a:solidFill>
                  </a:tcPr>
                </a:tc>
                <a:tc>
                  <a:txBody>
                    <a:bodyPr/>
                    <a:lstStyle/>
                    <a:p>
                      <a:r>
                        <a:rPr lang="en-GB" sz="1200" dirty="0" smtClean="0"/>
                        <a:t>100</a:t>
                      </a:r>
                      <a:endParaRPr lang="en-GB" sz="1200" dirty="0"/>
                    </a:p>
                  </a:txBody>
                  <a:tcPr/>
                </a:tc>
                <a:tc>
                  <a:txBody>
                    <a:bodyPr/>
                    <a:lstStyle/>
                    <a:p>
                      <a:r>
                        <a:rPr lang="en-GB" sz="1200" dirty="0" smtClean="0"/>
                        <a:t>99.6</a:t>
                      </a:r>
                      <a:endParaRPr lang="en-GB" sz="1200" dirty="0"/>
                    </a:p>
                  </a:txBody>
                  <a:tcPr/>
                </a:tc>
                <a:tc>
                  <a:txBody>
                    <a:bodyPr/>
                    <a:lstStyle/>
                    <a:p>
                      <a:r>
                        <a:rPr lang="en-GB" sz="1200" dirty="0" smtClean="0"/>
                        <a:t>100</a:t>
                      </a:r>
                      <a:endParaRPr lang="en-GB" sz="1200" dirty="0"/>
                    </a:p>
                  </a:txBody>
                  <a:tcPr/>
                </a:tc>
              </a:tr>
              <a:tr h="259496">
                <a:tc>
                  <a:txBody>
                    <a:bodyPr/>
                    <a:lstStyle/>
                    <a:p>
                      <a:r>
                        <a:rPr lang="en-GB" sz="1200" dirty="0" smtClean="0"/>
                        <a:t>SEND</a:t>
                      </a:r>
                      <a:endParaRPr lang="en-GB" sz="1200" dirty="0"/>
                    </a:p>
                  </a:txBody>
                  <a:tcPr/>
                </a:tc>
                <a:tc>
                  <a:txBody>
                    <a:bodyPr/>
                    <a:lstStyle/>
                    <a:p>
                      <a:r>
                        <a:rPr lang="en-GB" sz="1200" dirty="0" smtClean="0"/>
                        <a:t>100.8</a:t>
                      </a:r>
                      <a:endParaRPr lang="en-GB" sz="1200" dirty="0"/>
                    </a:p>
                  </a:txBody>
                  <a:tcPr>
                    <a:solidFill>
                      <a:srgbClr val="00B050"/>
                    </a:solidFill>
                  </a:tcPr>
                </a:tc>
                <a:tc>
                  <a:txBody>
                    <a:bodyPr/>
                    <a:lstStyle/>
                    <a:p>
                      <a:r>
                        <a:rPr lang="en-GB" sz="1200" dirty="0" smtClean="0"/>
                        <a:t>99.4</a:t>
                      </a:r>
                      <a:endParaRPr lang="en-GB" sz="1200" dirty="0"/>
                    </a:p>
                  </a:txBody>
                  <a:tcPr/>
                </a:tc>
                <a:tc>
                  <a:txBody>
                    <a:bodyPr/>
                    <a:lstStyle/>
                    <a:p>
                      <a:r>
                        <a:rPr lang="en-GB" sz="1200" dirty="0" smtClean="0"/>
                        <a:t>99.4</a:t>
                      </a:r>
                      <a:endParaRPr lang="en-GB" sz="1200" dirty="0"/>
                    </a:p>
                  </a:txBody>
                  <a:tcPr>
                    <a:solidFill>
                      <a:srgbClr val="00B050"/>
                    </a:solidFill>
                  </a:tcPr>
                </a:tc>
                <a:tc>
                  <a:txBody>
                    <a:bodyPr/>
                    <a:lstStyle/>
                    <a:p>
                      <a:r>
                        <a:rPr lang="en-GB" sz="1200" dirty="0" smtClean="0"/>
                        <a:t>99.3</a:t>
                      </a:r>
                      <a:endParaRPr lang="en-GB" sz="1200" dirty="0"/>
                    </a:p>
                  </a:txBody>
                  <a:tcPr/>
                </a:tc>
                <a:tc>
                  <a:txBody>
                    <a:bodyPr/>
                    <a:lstStyle/>
                    <a:p>
                      <a:r>
                        <a:rPr lang="en-GB" sz="1200" dirty="0" smtClean="0"/>
                        <a:t>100.5</a:t>
                      </a:r>
                      <a:endParaRPr lang="en-GB" sz="1200" dirty="0"/>
                    </a:p>
                  </a:txBody>
                  <a:tcPr>
                    <a:solidFill>
                      <a:srgbClr val="00B050"/>
                    </a:solidFill>
                  </a:tcPr>
                </a:tc>
                <a:tc>
                  <a:txBody>
                    <a:bodyPr/>
                    <a:lstStyle/>
                    <a:p>
                      <a:r>
                        <a:rPr lang="en-GB" sz="1200" dirty="0" smtClean="0"/>
                        <a:t>99.3</a:t>
                      </a:r>
                      <a:endParaRPr lang="en-GB" sz="1200" dirty="0"/>
                    </a:p>
                  </a:txBody>
                  <a:tcPr/>
                </a:tc>
              </a:tr>
              <a:tr h="259496">
                <a:tc>
                  <a:txBody>
                    <a:bodyPr/>
                    <a:lstStyle/>
                    <a:p>
                      <a:r>
                        <a:rPr lang="en-GB" sz="1200" dirty="0" smtClean="0"/>
                        <a:t>Non SEND</a:t>
                      </a:r>
                      <a:endParaRPr lang="en-GB" sz="1200" dirty="0"/>
                    </a:p>
                  </a:txBody>
                  <a:tcPr/>
                </a:tc>
                <a:tc>
                  <a:txBody>
                    <a:bodyPr/>
                    <a:lstStyle/>
                    <a:p>
                      <a:r>
                        <a:rPr lang="en-GB" sz="1200" dirty="0" smtClean="0"/>
                        <a:t>99.6</a:t>
                      </a:r>
                      <a:endParaRPr lang="en-GB" sz="1200" dirty="0"/>
                    </a:p>
                  </a:txBody>
                  <a:tcPr/>
                </a:tc>
                <a:tc>
                  <a:txBody>
                    <a:bodyPr/>
                    <a:lstStyle/>
                    <a:p>
                      <a:r>
                        <a:rPr lang="en-GB" sz="1200" dirty="0" smtClean="0"/>
                        <a:t>100.1</a:t>
                      </a:r>
                      <a:endParaRPr lang="en-GB" sz="1200" dirty="0"/>
                    </a:p>
                  </a:txBody>
                  <a:tcPr/>
                </a:tc>
                <a:tc>
                  <a:txBody>
                    <a:bodyPr/>
                    <a:lstStyle/>
                    <a:p>
                      <a:r>
                        <a:rPr lang="en-GB" sz="1200" dirty="0" smtClean="0"/>
                        <a:t>100.6</a:t>
                      </a:r>
                      <a:endParaRPr lang="en-GB" sz="1200" dirty="0"/>
                    </a:p>
                  </a:txBody>
                  <a:tcPr>
                    <a:solidFill>
                      <a:srgbClr val="00B050"/>
                    </a:solidFill>
                  </a:tcPr>
                </a:tc>
                <a:tc>
                  <a:txBody>
                    <a:bodyPr/>
                    <a:lstStyle/>
                    <a:p>
                      <a:r>
                        <a:rPr lang="en-GB" sz="1200" dirty="0" smtClean="0"/>
                        <a:t>100.1</a:t>
                      </a:r>
                      <a:endParaRPr lang="en-GB" sz="1200" dirty="0"/>
                    </a:p>
                  </a:txBody>
                  <a:tcPr/>
                </a:tc>
                <a:tc>
                  <a:txBody>
                    <a:bodyPr/>
                    <a:lstStyle/>
                    <a:p>
                      <a:r>
                        <a:rPr lang="en-GB" sz="1200" dirty="0" smtClean="0"/>
                        <a:t>99.4</a:t>
                      </a:r>
                      <a:endParaRPr lang="en-GB" sz="1200" dirty="0"/>
                    </a:p>
                  </a:txBody>
                  <a:tcPr/>
                </a:tc>
                <a:tc>
                  <a:txBody>
                    <a:bodyPr/>
                    <a:lstStyle/>
                    <a:p>
                      <a:r>
                        <a:rPr lang="en-GB" sz="1200" dirty="0" smtClean="0"/>
                        <a:t>100.1</a:t>
                      </a:r>
                      <a:endParaRPr lang="en-GB" sz="1200" dirty="0"/>
                    </a:p>
                  </a:txBody>
                  <a:tcPr/>
                </a:tc>
              </a:tr>
              <a:tr h="259496">
                <a:tc>
                  <a:txBody>
                    <a:bodyPr/>
                    <a:lstStyle/>
                    <a:p>
                      <a:r>
                        <a:rPr lang="en-GB" sz="1200" dirty="0" smtClean="0"/>
                        <a:t>Low</a:t>
                      </a:r>
                      <a:endParaRPr lang="en-GB" sz="1200" dirty="0"/>
                    </a:p>
                  </a:txBody>
                  <a:tcPr/>
                </a:tc>
                <a:tc>
                  <a:txBody>
                    <a:bodyPr/>
                    <a:lstStyle/>
                    <a:p>
                      <a:r>
                        <a:rPr lang="en-GB" sz="1200" dirty="0" smtClean="0"/>
                        <a:t>101.9</a:t>
                      </a:r>
                      <a:endParaRPr lang="en-GB" sz="1200" dirty="0"/>
                    </a:p>
                  </a:txBody>
                  <a:tcPr>
                    <a:solidFill>
                      <a:srgbClr val="00B050"/>
                    </a:solidFill>
                  </a:tcPr>
                </a:tc>
                <a:tc>
                  <a:txBody>
                    <a:bodyPr/>
                    <a:lstStyle/>
                    <a:p>
                      <a:r>
                        <a:rPr lang="en-GB" sz="1200" dirty="0" smtClean="0"/>
                        <a:t>100.2</a:t>
                      </a:r>
                      <a:endParaRPr lang="en-GB" sz="1200" dirty="0"/>
                    </a:p>
                  </a:txBody>
                  <a:tcPr/>
                </a:tc>
                <a:tc>
                  <a:txBody>
                    <a:bodyPr/>
                    <a:lstStyle/>
                    <a:p>
                      <a:r>
                        <a:rPr lang="en-GB" sz="1200" dirty="0" smtClean="0"/>
                        <a:t>100.7</a:t>
                      </a:r>
                      <a:endParaRPr lang="en-GB" sz="1200" dirty="0"/>
                    </a:p>
                  </a:txBody>
                  <a:tcPr>
                    <a:solidFill>
                      <a:srgbClr val="00B050"/>
                    </a:solidFill>
                  </a:tcPr>
                </a:tc>
                <a:tc>
                  <a:txBody>
                    <a:bodyPr/>
                    <a:lstStyle/>
                    <a:p>
                      <a:r>
                        <a:rPr lang="en-GB" sz="1200" dirty="0" smtClean="0"/>
                        <a:t>100.1</a:t>
                      </a:r>
                      <a:endParaRPr lang="en-GB" sz="1200" dirty="0"/>
                    </a:p>
                  </a:txBody>
                  <a:tcPr/>
                </a:tc>
                <a:tc>
                  <a:txBody>
                    <a:bodyPr/>
                    <a:lstStyle/>
                    <a:p>
                      <a:r>
                        <a:rPr lang="en-GB" sz="1200" dirty="0" smtClean="0"/>
                        <a:t>102.1</a:t>
                      </a:r>
                      <a:endParaRPr lang="en-GB" sz="1200" dirty="0"/>
                    </a:p>
                  </a:txBody>
                  <a:tcPr>
                    <a:solidFill>
                      <a:srgbClr val="00B050"/>
                    </a:solidFill>
                  </a:tcPr>
                </a:tc>
                <a:tc>
                  <a:txBody>
                    <a:bodyPr/>
                    <a:lstStyle/>
                    <a:p>
                      <a:r>
                        <a:rPr lang="en-GB" sz="1200" dirty="0" smtClean="0"/>
                        <a:t>100.2</a:t>
                      </a:r>
                      <a:endParaRPr lang="en-GB" sz="1200" dirty="0"/>
                    </a:p>
                  </a:txBody>
                  <a:tcPr/>
                </a:tc>
              </a:tr>
              <a:tr h="259496">
                <a:tc>
                  <a:txBody>
                    <a:bodyPr/>
                    <a:lstStyle/>
                    <a:p>
                      <a:r>
                        <a:rPr lang="en-GB" sz="1200" dirty="0" smtClean="0"/>
                        <a:t>Middle</a:t>
                      </a:r>
                      <a:endParaRPr lang="en-GB" sz="1200" dirty="0"/>
                    </a:p>
                  </a:txBody>
                  <a:tcPr/>
                </a:tc>
                <a:tc>
                  <a:txBody>
                    <a:bodyPr/>
                    <a:lstStyle/>
                    <a:p>
                      <a:r>
                        <a:rPr lang="en-GB" sz="1200" dirty="0" smtClean="0"/>
                        <a:t>100.8</a:t>
                      </a:r>
                      <a:endParaRPr lang="en-GB" sz="1200" dirty="0"/>
                    </a:p>
                  </a:txBody>
                  <a:tcPr>
                    <a:solidFill>
                      <a:srgbClr val="00B050"/>
                    </a:solidFill>
                  </a:tcPr>
                </a:tc>
                <a:tc>
                  <a:txBody>
                    <a:bodyPr/>
                    <a:lstStyle/>
                    <a:p>
                      <a:r>
                        <a:rPr lang="en-GB" sz="1200" dirty="0" smtClean="0"/>
                        <a:t>100</a:t>
                      </a:r>
                      <a:endParaRPr lang="en-GB" sz="1200" dirty="0"/>
                    </a:p>
                  </a:txBody>
                  <a:tcPr/>
                </a:tc>
                <a:tc>
                  <a:txBody>
                    <a:bodyPr/>
                    <a:lstStyle/>
                    <a:p>
                      <a:r>
                        <a:rPr lang="en-GB" sz="1200" dirty="0" smtClean="0"/>
                        <a:t>100.2</a:t>
                      </a:r>
                    </a:p>
                  </a:txBody>
                  <a:tcPr>
                    <a:solidFill>
                      <a:srgbClr val="00B050"/>
                    </a:solidFill>
                  </a:tcPr>
                </a:tc>
                <a:tc>
                  <a:txBody>
                    <a:bodyPr/>
                    <a:lstStyle/>
                    <a:p>
                      <a:r>
                        <a:rPr lang="en-GB" sz="1200" dirty="0" smtClean="0"/>
                        <a:t>100</a:t>
                      </a:r>
                      <a:endParaRPr lang="en-GB" sz="1200" dirty="0"/>
                    </a:p>
                  </a:txBody>
                  <a:tcPr/>
                </a:tc>
                <a:tc>
                  <a:txBody>
                    <a:bodyPr/>
                    <a:lstStyle/>
                    <a:p>
                      <a:r>
                        <a:rPr lang="en-GB" sz="1200" dirty="0" smtClean="0"/>
                        <a:t>98.8</a:t>
                      </a:r>
                      <a:endParaRPr lang="en-GB" sz="1200" dirty="0"/>
                    </a:p>
                  </a:txBody>
                  <a:tcPr/>
                </a:tc>
                <a:tc>
                  <a:txBody>
                    <a:bodyPr/>
                    <a:lstStyle/>
                    <a:p>
                      <a:r>
                        <a:rPr lang="en-GB" sz="1200" dirty="0" smtClean="0"/>
                        <a:t>99.9</a:t>
                      </a:r>
                      <a:endParaRPr lang="en-GB" sz="1200" dirty="0"/>
                    </a:p>
                  </a:txBody>
                  <a:tcPr/>
                </a:tc>
              </a:tr>
              <a:tr h="486594">
                <a:tc>
                  <a:txBody>
                    <a:bodyPr/>
                    <a:lstStyle/>
                    <a:p>
                      <a:r>
                        <a:rPr lang="en-GB" sz="1200" dirty="0" smtClean="0"/>
                        <a:t>High</a:t>
                      </a:r>
                      <a:endParaRPr lang="en-GB" sz="1200" dirty="0"/>
                    </a:p>
                  </a:txBody>
                  <a:tcPr/>
                </a:tc>
                <a:tc>
                  <a:txBody>
                    <a:bodyPr/>
                    <a:lstStyle/>
                    <a:p>
                      <a:r>
                        <a:rPr lang="en-GB" sz="1200" dirty="0" smtClean="0"/>
                        <a:t>97.9</a:t>
                      </a:r>
                      <a:endParaRPr lang="en-GB" sz="1200" dirty="0"/>
                    </a:p>
                  </a:txBody>
                  <a:tcPr/>
                </a:tc>
                <a:tc>
                  <a:txBody>
                    <a:bodyPr/>
                    <a:lstStyle/>
                    <a:p>
                      <a:r>
                        <a:rPr lang="en-GB" sz="1200" dirty="0" smtClean="0"/>
                        <a:t>99.8</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100.7</a:t>
                      </a:r>
                      <a:endParaRPr lang="en-GB" sz="1200" dirty="0"/>
                    </a:p>
                  </a:txBody>
                  <a:tcPr>
                    <a:solidFill>
                      <a:srgbClr val="00B050"/>
                    </a:solidFill>
                  </a:tcPr>
                </a:tc>
                <a:tc>
                  <a:txBody>
                    <a:bodyPr/>
                    <a:lstStyle/>
                    <a:p>
                      <a:r>
                        <a:rPr lang="en-GB" sz="1200" dirty="0" smtClean="0"/>
                        <a:t>99.8</a:t>
                      </a:r>
                      <a:endParaRPr lang="en-GB" sz="1200" dirty="0"/>
                    </a:p>
                  </a:txBody>
                  <a:tcPr/>
                </a:tc>
                <a:tc>
                  <a:txBody>
                    <a:bodyPr/>
                    <a:lstStyle/>
                    <a:p>
                      <a:r>
                        <a:rPr lang="en-GB" sz="1200" dirty="0" smtClean="0"/>
                        <a:t>100.2</a:t>
                      </a:r>
                      <a:endParaRPr lang="en-GB" sz="1200" dirty="0"/>
                    </a:p>
                  </a:txBody>
                  <a:tcPr>
                    <a:solidFill>
                      <a:srgbClr val="00B050"/>
                    </a:solidFill>
                  </a:tcPr>
                </a:tc>
                <a:tc>
                  <a:txBody>
                    <a:bodyPr/>
                    <a:lstStyle/>
                    <a:p>
                      <a:r>
                        <a:rPr lang="en-GB" sz="1200" dirty="0" smtClean="0"/>
                        <a:t>99.9</a:t>
                      </a:r>
                      <a:endParaRPr lang="en-GB" sz="1200" dirty="0"/>
                    </a:p>
                  </a:txBody>
                  <a:tcPr/>
                </a:tc>
              </a:tr>
            </a:tbl>
          </a:graphicData>
        </a:graphic>
      </p:graphicFrame>
      <p:sp>
        <p:nvSpPr>
          <p:cNvPr id="6" name="TextBox 5"/>
          <p:cNvSpPr txBox="1"/>
          <p:nvPr/>
        </p:nvSpPr>
        <p:spPr>
          <a:xfrm>
            <a:off x="899592" y="4151073"/>
            <a:ext cx="7704856" cy="246221"/>
          </a:xfrm>
          <a:prstGeom prst="rect">
            <a:avLst/>
          </a:prstGeom>
          <a:noFill/>
        </p:spPr>
        <p:txBody>
          <a:bodyPr wrap="square" rtlCol="0">
            <a:spAutoFit/>
          </a:bodyPr>
          <a:lstStyle/>
          <a:p>
            <a:r>
              <a:rPr lang="en-GB" sz="1000" dirty="0" smtClean="0"/>
              <a:t>Value Added (VA) is the difference between a child’s actual score (aps) and their predicted score aps</a:t>
            </a:r>
            <a:endParaRPr lang="en-GB" sz="1000" dirty="0"/>
          </a:p>
        </p:txBody>
      </p:sp>
      <p:sp>
        <p:nvSpPr>
          <p:cNvPr id="7" name="TextBox 6"/>
          <p:cNvSpPr txBox="1"/>
          <p:nvPr/>
        </p:nvSpPr>
        <p:spPr>
          <a:xfrm>
            <a:off x="251520" y="4397294"/>
            <a:ext cx="8640960" cy="2585323"/>
          </a:xfrm>
          <a:prstGeom prst="rect">
            <a:avLst/>
          </a:prstGeom>
          <a:noFill/>
        </p:spPr>
        <p:txBody>
          <a:bodyPr wrap="square" rtlCol="0">
            <a:spAutoFit/>
          </a:bodyPr>
          <a:lstStyle/>
          <a:p>
            <a:r>
              <a:rPr lang="en-GB" u="sng" dirty="0" smtClean="0"/>
              <a:t>Analysis:</a:t>
            </a:r>
          </a:p>
          <a:p>
            <a:pPr marL="285750" indent="-285750">
              <a:buFont typeface="Arial" panose="020B0604020202020204" pitchFamily="34" charset="0"/>
              <a:buChar char="•"/>
            </a:pPr>
            <a:r>
              <a:rPr lang="en-GB" dirty="0" smtClean="0"/>
              <a:t>VA in 2015 in reading is significantly above national average.</a:t>
            </a:r>
          </a:p>
          <a:p>
            <a:pPr marL="285750" indent="-285750">
              <a:buFont typeface="Arial" panose="020B0604020202020204" pitchFamily="34" charset="0"/>
              <a:buChar char="•"/>
            </a:pPr>
            <a:r>
              <a:rPr lang="en-GB" dirty="0" smtClean="0"/>
              <a:t>Disadvantaged pupils, SEND and low attainers are significantly above national figures.</a:t>
            </a:r>
          </a:p>
          <a:p>
            <a:pPr marL="285750" indent="-285750">
              <a:buFont typeface="Arial" panose="020B0604020202020204" pitchFamily="34" charset="0"/>
              <a:buChar char="•"/>
            </a:pPr>
            <a:r>
              <a:rPr lang="en-GB" dirty="0" smtClean="0"/>
              <a:t>Due to a high APS in KS1, over 50% of cohort achieving a level 3 in reading, it was very hard for these children to achieve higher than their predicted APS which would be a level 6. Which 0% of the national figures achieving this. </a:t>
            </a:r>
          </a:p>
          <a:p>
            <a:r>
              <a:rPr lang="en-GB" u="sng" dirty="0" smtClean="0"/>
              <a:t>NEXT STEPS:</a:t>
            </a:r>
          </a:p>
          <a:p>
            <a:pPr marL="285750" indent="-285750">
              <a:buFont typeface="Arial" panose="020B0604020202020204" pitchFamily="34" charset="0"/>
              <a:buChar char="•"/>
            </a:pPr>
            <a:r>
              <a:rPr lang="en-GB" dirty="0" smtClean="0"/>
              <a:t>Ensure high ability group in maths receive intensive boosting. </a:t>
            </a:r>
          </a:p>
          <a:p>
            <a:endParaRPr lang="en-GB" dirty="0"/>
          </a:p>
        </p:txBody>
      </p:sp>
    </p:spTree>
    <p:extLst>
      <p:ext uri="{BB962C8B-B14F-4D97-AF65-F5344CB8AC3E}">
        <p14:creationId xmlns:p14="http://schemas.microsoft.com/office/powerpoint/2010/main" val="1821610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KS1 to 2 expected Progress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82892836"/>
              </p:ext>
            </p:extLst>
          </p:nvPr>
        </p:nvGraphicFramePr>
        <p:xfrm>
          <a:off x="683568" y="1196752"/>
          <a:ext cx="8229599" cy="3350496"/>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49368">
                <a:tc rowSpan="2">
                  <a:txBody>
                    <a:bodyPr/>
                    <a:lstStyle/>
                    <a:p>
                      <a:r>
                        <a:rPr lang="en-GB" sz="1200" dirty="0" smtClean="0"/>
                        <a:t>Characteristics</a:t>
                      </a:r>
                    </a:p>
                    <a:p>
                      <a:endParaRPr lang="en-GB" sz="1200" dirty="0"/>
                    </a:p>
                  </a:txBody>
                  <a:tcPr/>
                </a:tc>
                <a:tc gridSpan="2">
                  <a:txBody>
                    <a:bodyPr/>
                    <a:lstStyle/>
                    <a:p>
                      <a:r>
                        <a:rPr lang="en-GB" sz="1400" dirty="0" smtClean="0"/>
                        <a:t>Maths</a:t>
                      </a:r>
                      <a:endParaRPr lang="en-GB" sz="1400" dirty="0"/>
                    </a:p>
                  </a:txBody>
                  <a:tcPr/>
                </a:tc>
                <a:tc hMerge="1">
                  <a:txBody>
                    <a:bodyPr/>
                    <a:lstStyle/>
                    <a:p>
                      <a:endParaRPr lang="en-GB"/>
                    </a:p>
                  </a:txBody>
                  <a:tcPr/>
                </a:tc>
                <a:tc gridSpan="2">
                  <a:txBody>
                    <a:bodyPr/>
                    <a:lstStyle/>
                    <a:p>
                      <a:r>
                        <a:rPr lang="en-GB" sz="1400" dirty="0" smtClean="0"/>
                        <a:t>Reading</a:t>
                      </a:r>
                      <a:endParaRPr lang="en-GB" sz="1400" dirty="0"/>
                    </a:p>
                  </a:txBody>
                  <a:tcPr/>
                </a:tc>
                <a:tc hMerge="1">
                  <a:txBody>
                    <a:bodyPr/>
                    <a:lstStyle/>
                    <a:p>
                      <a:endParaRPr lang="en-GB"/>
                    </a:p>
                  </a:txBody>
                  <a:tcPr/>
                </a:tc>
                <a:tc gridSpan="2">
                  <a:txBody>
                    <a:bodyPr/>
                    <a:lstStyle/>
                    <a:p>
                      <a:r>
                        <a:rPr lang="en-GB" sz="1400" dirty="0" smtClean="0"/>
                        <a:t>Writing</a:t>
                      </a:r>
                      <a:endParaRPr lang="en-GB" sz="1400" dirty="0"/>
                    </a:p>
                  </a:txBody>
                  <a:tcPr/>
                </a:tc>
                <a:tc hMerge="1">
                  <a:txBody>
                    <a:bodyPr/>
                    <a:lstStyle/>
                    <a:p>
                      <a:endParaRPr lang="en-GB"/>
                    </a:p>
                  </a:txBody>
                  <a:tcPr/>
                </a:tc>
              </a:tr>
              <a:tr h="430727">
                <a:tc vMerge="1">
                  <a:txBody>
                    <a:bodyPr/>
                    <a:lstStyle/>
                    <a:p>
                      <a:endParaRPr lang="en-GB" dirty="0"/>
                    </a:p>
                  </a:txBody>
                  <a:tcPr/>
                </a:tc>
                <a:tc>
                  <a:txBody>
                    <a:bodyPr/>
                    <a:lstStyle/>
                    <a:p>
                      <a:r>
                        <a:rPr lang="en-GB" sz="1200" dirty="0" smtClean="0"/>
                        <a:t>School</a:t>
                      </a:r>
                    </a:p>
                    <a:p>
                      <a:r>
                        <a:rPr lang="en-GB" sz="1200" dirty="0" smtClean="0"/>
                        <a:t>%</a:t>
                      </a:r>
                      <a:endParaRPr lang="en-GB" sz="1200" dirty="0"/>
                    </a:p>
                  </a:txBody>
                  <a:tcPr/>
                </a:tc>
                <a:tc>
                  <a:txBody>
                    <a:bodyPr/>
                    <a:lstStyle/>
                    <a:p>
                      <a:r>
                        <a:rPr lang="en-GB" sz="1200" dirty="0" smtClean="0"/>
                        <a:t>National </a:t>
                      </a:r>
                    </a:p>
                    <a:p>
                      <a:r>
                        <a:rPr lang="en-GB" sz="1200" dirty="0" smtClean="0"/>
                        <a:t>%</a:t>
                      </a:r>
                      <a:endParaRPr lang="en-GB" sz="1200" dirty="0"/>
                    </a:p>
                  </a:txBody>
                  <a:tcPr/>
                </a:tc>
                <a:tc>
                  <a:txBody>
                    <a:bodyPr/>
                    <a:lstStyle/>
                    <a:p>
                      <a:r>
                        <a:rPr lang="en-GB" sz="1200" dirty="0" smtClean="0"/>
                        <a:t>School</a:t>
                      </a:r>
                    </a:p>
                    <a:p>
                      <a:r>
                        <a:rPr lang="en-GB" sz="1200" dirty="0" smtClean="0"/>
                        <a:t>%</a:t>
                      </a:r>
                      <a:endParaRPr lang="en-GB" sz="1200" dirty="0"/>
                    </a:p>
                  </a:txBody>
                  <a:tcPr/>
                </a:tc>
                <a:tc>
                  <a:txBody>
                    <a:bodyPr/>
                    <a:lstStyle/>
                    <a:p>
                      <a:r>
                        <a:rPr lang="en-GB" sz="1200" dirty="0" smtClean="0"/>
                        <a:t>National </a:t>
                      </a:r>
                    </a:p>
                    <a:p>
                      <a:r>
                        <a:rPr lang="en-GB" sz="1200" dirty="0" smtClean="0"/>
                        <a:t>%</a:t>
                      </a:r>
                      <a:endParaRPr lang="en-GB" sz="1200" dirty="0"/>
                    </a:p>
                  </a:txBody>
                  <a:tcPr/>
                </a:tc>
                <a:tc>
                  <a:txBody>
                    <a:bodyPr/>
                    <a:lstStyle/>
                    <a:p>
                      <a:r>
                        <a:rPr lang="en-GB" sz="1200" dirty="0" smtClean="0"/>
                        <a:t>School</a:t>
                      </a:r>
                    </a:p>
                    <a:p>
                      <a:r>
                        <a:rPr lang="en-GB" sz="1200" dirty="0" smtClean="0"/>
                        <a:t>%</a:t>
                      </a:r>
                      <a:endParaRPr lang="en-GB" sz="1200" dirty="0"/>
                    </a:p>
                  </a:txBody>
                  <a:tcPr/>
                </a:tc>
                <a:tc>
                  <a:txBody>
                    <a:bodyPr/>
                    <a:lstStyle/>
                    <a:p>
                      <a:r>
                        <a:rPr lang="en-GB" sz="1200" dirty="0" smtClean="0"/>
                        <a:t>National </a:t>
                      </a:r>
                    </a:p>
                    <a:p>
                      <a:r>
                        <a:rPr lang="en-GB" sz="1200" dirty="0" smtClean="0"/>
                        <a:t>%</a:t>
                      </a:r>
                      <a:endParaRPr lang="en-GB" sz="1200" dirty="0"/>
                    </a:p>
                  </a:txBody>
                  <a:tcPr/>
                </a:tc>
              </a:tr>
              <a:tr h="258436">
                <a:tc>
                  <a:txBody>
                    <a:bodyPr/>
                    <a:lstStyle/>
                    <a:p>
                      <a:r>
                        <a:rPr lang="en-GB" sz="1200" dirty="0" smtClean="0"/>
                        <a:t>Boys</a:t>
                      </a:r>
                      <a:endParaRPr lang="en-GB" sz="1200" dirty="0"/>
                    </a:p>
                  </a:txBody>
                  <a:tcPr/>
                </a:tc>
                <a:tc>
                  <a:txBody>
                    <a:bodyPr/>
                    <a:lstStyle/>
                    <a:p>
                      <a:r>
                        <a:rPr lang="en-GB" sz="1200" dirty="0" smtClean="0"/>
                        <a:t>100</a:t>
                      </a:r>
                      <a:endParaRPr lang="en-GB" sz="1200" dirty="0"/>
                    </a:p>
                  </a:txBody>
                  <a:tcPr/>
                </a:tc>
                <a:tc>
                  <a:txBody>
                    <a:bodyPr/>
                    <a:lstStyle/>
                    <a:p>
                      <a:r>
                        <a:rPr lang="en-GB" sz="1200" dirty="0" smtClean="0"/>
                        <a:t>90</a:t>
                      </a:r>
                      <a:endParaRPr lang="en-GB" sz="1200" dirty="0"/>
                    </a:p>
                  </a:txBody>
                  <a:tcPr/>
                </a:tc>
                <a:tc>
                  <a:txBody>
                    <a:bodyPr/>
                    <a:lstStyle/>
                    <a:p>
                      <a:r>
                        <a:rPr lang="en-GB" sz="1200" dirty="0" smtClean="0"/>
                        <a:t>100</a:t>
                      </a:r>
                      <a:endParaRPr lang="en-GB" sz="1200" dirty="0"/>
                    </a:p>
                  </a:txBody>
                  <a:tcPr/>
                </a:tc>
                <a:tc>
                  <a:txBody>
                    <a:bodyPr/>
                    <a:lstStyle/>
                    <a:p>
                      <a:r>
                        <a:rPr lang="en-GB" sz="1200" dirty="0" smtClean="0"/>
                        <a:t>90</a:t>
                      </a:r>
                      <a:endParaRPr lang="en-GB" sz="1200" dirty="0"/>
                    </a:p>
                  </a:txBody>
                  <a:tcPr/>
                </a:tc>
                <a:tc>
                  <a:txBody>
                    <a:bodyPr/>
                    <a:lstStyle/>
                    <a:p>
                      <a:r>
                        <a:rPr lang="en-GB" sz="1200" dirty="0" smtClean="0"/>
                        <a:t>100</a:t>
                      </a:r>
                      <a:endParaRPr lang="en-GB" sz="1200" dirty="0"/>
                    </a:p>
                  </a:txBody>
                  <a:tcPr/>
                </a:tc>
                <a:tc>
                  <a:txBody>
                    <a:bodyPr/>
                    <a:lstStyle/>
                    <a:p>
                      <a:r>
                        <a:rPr lang="en-GB" sz="1200" dirty="0" smtClean="0"/>
                        <a:t>93</a:t>
                      </a:r>
                      <a:endParaRPr lang="en-GB" sz="1200" dirty="0"/>
                    </a:p>
                  </a:txBody>
                  <a:tcPr/>
                </a:tc>
              </a:tr>
              <a:tr h="258436">
                <a:tc>
                  <a:txBody>
                    <a:bodyPr/>
                    <a:lstStyle/>
                    <a:p>
                      <a:r>
                        <a:rPr lang="en-GB" sz="1200" dirty="0" smtClean="0"/>
                        <a:t>Girls</a:t>
                      </a:r>
                      <a:endParaRPr lang="en-GB" sz="1200" dirty="0"/>
                    </a:p>
                  </a:txBody>
                  <a:tcPr/>
                </a:tc>
                <a:tc>
                  <a:txBody>
                    <a:bodyPr/>
                    <a:lstStyle/>
                    <a:p>
                      <a:r>
                        <a:rPr lang="en-GB" sz="1200" dirty="0" smtClean="0"/>
                        <a:t>100</a:t>
                      </a:r>
                      <a:endParaRPr lang="en-GB" sz="1200" dirty="0"/>
                    </a:p>
                  </a:txBody>
                  <a:tcPr/>
                </a:tc>
                <a:tc>
                  <a:txBody>
                    <a:bodyPr/>
                    <a:lstStyle/>
                    <a:p>
                      <a:r>
                        <a:rPr lang="en-GB" sz="1200" dirty="0" smtClean="0"/>
                        <a:t>89</a:t>
                      </a:r>
                      <a:endParaRPr lang="en-GB" sz="1200" dirty="0"/>
                    </a:p>
                  </a:txBody>
                  <a:tcPr/>
                </a:tc>
                <a:tc>
                  <a:txBody>
                    <a:bodyPr/>
                    <a:lstStyle/>
                    <a:p>
                      <a:r>
                        <a:rPr lang="en-GB" sz="1200" dirty="0" smtClean="0"/>
                        <a:t>100</a:t>
                      </a:r>
                      <a:endParaRPr lang="en-GB" sz="1200" dirty="0"/>
                    </a:p>
                  </a:txBody>
                  <a:tcPr/>
                </a:tc>
                <a:tc>
                  <a:txBody>
                    <a:bodyPr/>
                    <a:lstStyle/>
                    <a:p>
                      <a:r>
                        <a:rPr lang="en-GB" sz="1200" dirty="0" smtClean="0"/>
                        <a:t>92</a:t>
                      </a:r>
                      <a:endParaRPr lang="en-GB" sz="1200" dirty="0"/>
                    </a:p>
                  </a:txBody>
                  <a:tcPr/>
                </a:tc>
                <a:tc>
                  <a:txBody>
                    <a:bodyPr/>
                    <a:lstStyle/>
                    <a:p>
                      <a:r>
                        <a:rPr lang="en-GB" sz="1200" dirty="0" smtClean="0"/>
                        <a:t>100</a:t>
                      </a:r>
                      <a:endParaRPr lang="en-GB" sz="1200" dirty="0"/>
                    </a:p>
                  </a:txBody>
                  <a:tcPr/>
                </a:tc>
                <a:tc>
                  <a:txBody>
                    <a:bodyPr/>
                    <a:lstStyle/>
                    <a:p>
                      <a:r>
                        <a:rPr lang="en-GB" sz="1200" dirty="0" smtClean="0"/>
                        <a:t>95</a:t>
                      </a:r>
                      <a:endParaRPr lang="en-GB" sz="1200" dirty="0"/>
                    </a:p>
                  </a:txBody>
                  <a:tcPr/>
                </a:tc>
              </a:tr>
              <a:tr h="258436">
                <a:tc>
                  <a:txBody>
                    <a:bodyPr/>
                    <a:lstStyle/>
                    <a:p>
                      <a:r>
                        <a:rPr lang="en-GB" sz="1200" dirty="0" smtClean="0"/>
                        <a:t>FSM -1</a:t>
                      </a:r>
                      <a:endParaRPr lang="en-GB" sz="1200" dirty="0"/>
                    </a:p>
                  </a:txBody>
                  <a:tcPr/>
                </a:tc>
                <a:tc>
                  <a:txBody>
                    <a:bodyPr/>
                    <a:lstStyle/>
                    <a:p>
                      <a:r>
                        <a:rPr lang="en-GB" sz="1200" dirty="0" smtClean="0"/>
                        <a:t>100</a:t>
                      </a:r>
                      <a:endParaRPr lang="en-GB" sz="1200" dirty="0"/>
                    </a:p>
                  </a:txBody>
                  <a:tcPr/>
                </a:tc>
                <a:tc>
                  <a:txBody>
                    <a:bodyPr/>
                    <a:lstStyle/>
                    <a:p>
                      <a:r>
                        <a:rPr lang="en-GB" sz="1200" dirty="0" smtClean="0"/>
                        <a:t>86</a:t>
                      </a:r>
                      <a:endParaRPr lang="en-GB" sz="1200" dirty="0"/>
                    </a:p>
                  </a:txBody>
                  <a:tcPr/>
                </a:tc>
                <a:tc>
                  <a:txBody>
                    <a:bodyPr/>
                    <a:lstStyle/>
                    <a:p>
                      <a:r>
                        <a:rPr lang="en-GB" sz="1200" dirty="0" smtClean="0"/>
                        <a:t>100</a:t>
                      </a:r>
                      <a:endParaRPr lang="en-GB" sz="1200" dirty="0"/>
                    </a:p>
                  </a:txBody>
                  <a:tcPr/>
                </a:tc>
                <a:tc>
                  <a:txBody>
                    <a:bodyPr/>
                    <a:lstStyle/>
                    <a:p>
                      <a:r>
                        <a:rPr lang="en-GB" sz="1200" dirty="0" smtClean="0"/>
                        <a:t>88</a:t>
                      </a:r>
                      <a:endParaRPr lang="en-GB" sz="1200" dirty="0"/>
                    </a:p>
                  </a:txBody>
                  <a:tcPr/>
                </a:tc>
                <a:tc>
                  <a:txBody>
                    <a:bodyPr/>
                    <a:lstStyle/>
                    <a:p>
                      <a:r>
                        <a:rPr lang="en-GB" sz="1200" dirty="0" smtClean="0"/>
                        <a:t>100</a:t>
                      </a:r>
                      <a:endParaRPr lang="en-GB" sz="1200" dirty="0"/>
                    </a:p>
                  </a:txBody>
                  <a:tcPr/>
                </a:tc>
                <a:tc>
                  <a:txBody>
                    <a:bodyPr/>
                    <a:lstStyle/>
                    <a:p>
                      <a:r>
                        <a:rPr lang="en-GB" sz="1200" dirty="0" smtClean="0"/>
                        <a:t>92</a:t>
                      </a:r>
                      <a:endParaRPr lang="en-GB" sz="1200" dirty="0"/>
                    </a:p>
                  </a:txBody>
                  <a:tcPr/>
                </a:tc>
              </a:tr>
              <a:tr h="258436">
                <a:tc>
                  <a:txBody>
                    <a:bodyPr/>
                    <a:lstStyle/>
                    <a:p>
                      <a:r>
                        <a:rPr lang="en-GB" sz="1200" dirty="0" smtClean="0"/>
                        <a:t>Non FSM</a:t>
                      </a:r>
                      <a:endParaRPr lang="en-GB" sz="1200" dirty="0"/>
                    </a:p>
                  </a:txBody>
                  <a:tcPr/>
                </a:tc>
                <a:tc>
                  <a:txBody>
                    <a:bodyPr/>
                    <a:lstStyle/>
                    <a:p>
                      <a:r>
                        <a:rPr lang="en-GB" sz="1200" dirty="0" smtClean="0"/>
                        <a:t>100</a:t>
                      </a:r>
                      <a:endParaRPr lang="en-GB" sz="1200" dirty="0"/>
                    </a:p>
                  </a:txBody>
                  <a:tcPr/>
                </a:tc>
                <a:tc>
                  <a:txBody>
                    <a:bodyPr/>
                    <a:lstStyle/>
                    <a:p>
                      <a:r>
                        <a:rPr lang="en-GB" sz="1200" dirty="0" smtClean="0"/>
                        <a:t>91</a:t>
                      </a:r>
                      <a:endParaRPr lang="en-GB" sz="1200" dirty="0"/>
                    </a:p>
                  </a:txBody>
                  <a:tcPr/>
                </a:tc>
                <a:tc>
                  <a:txBody>
                    <a:bodyPr/>
                    <a:lstStyle/>
                    <a:p>
                      <a:r>
                        <a:rPr lang="en-GB" sz="1200" dirty="0" smtClean="0"/>
                        <a:t>100</a:t>
                      </a:r>
                      <a:endParaRPr lang="en-GB" sz="1200" dirty="0"/>
                    </a:p>
                  </a:txBody>
                  <a:tcPr/>
                </a:tc>
                <a:tc>
                  <a:txBody>
                    <a:bodyPr/>
                    <a:lstStyle/>
                    <a:p>
                      <a:r>
                        <a:rPr lang="en-GB" sz="1200" dirty="0" smtClean="0"/>
                        <a:t>92</a:t>
                      </a:r>
                      <a:endParaRPr lang="en-GB" sz="1200" dirty="0"/>
                    </a:p>
                  </a:txBody>
                  <a:tcPr/>
                </a:tc>
                <a:tc>
                  <a:txBody>
                    <a:bodyPr/>
                    <a:lstStyle/>
                    <a:p>
                      <a:r>
                        <a:rPr lang="en-GB" sz="1200" dirty="0" smtClean="0"/>
                        <a:t>100</a:t>
                      </a:r>
                      <a:endParaRPr lang="en-GB" sz="1200" dirty="0"/>
                    </a:p>
                  </a:txBody>
                  <a:tcPr/>
                </a:tc>
                <a:tc>
                  <a:txBody>
                    <a:bodyPr/>
                    <a:lstStyle/>
                    <a:p>
                      <a:r>
                        <a:rPr lang="en-GB" sz="1200" dirty="0" smtClean="0"/>
                        <a:t>95</a:t>
                      </a:r>
                      <a:endParaRPr lang="en-GB" sz="1200" dirty="0"/>
                    </a:p>
                  </a:txBody>
                  <a:tcPr/>
                </a:tc>
              </a:tr>
              <a:tr h="258436">
                <a:tc>
                  <a:txBody>
                    <a:bodyPr/>
                    <a:lstStyle/>
                    <a:p>
                      <a:r>
                        <a:rPr lang="en-GB" sz="1200" dirty="0" smtClean="0"/>
                        <a:t>SEND</a:t>
                      </a:r>
                      <a:endParaRPr lang="en-GB" sz="1200" dirty="0"/>
                    </a:p>
                  </a:txBody>
                  <a:tcPr/>
                </a:tc>
                <a:tc>
                  <a:txBody>
                    <a:bodyPr/>
                    <a:lstStyle/>
                    <a:p>
                      <a:r>
                        <a:rPr lang="en-GB" sz="1200" dirty="0" smtClean="0"/>
                        <a:t>100</a:t>
                      </a:r>
                      <a:endParaRPr lang="en-GB" sz="1200" dirty="0"/>
                    </a:p>
                  </a:txBody>
                  <a:tcPr/>
                </a:tc>
                <a:tc>
                  <a:txBody>
                    <a:bodyPr/>
                    <a:lstStyle/>
                    <a:p>
                      <a:r>
                        <a:rPr lang="en-GB" sz="1200" dirty="0" smtClean="0"/>
                        <a:t>79</a:t>
                      </a:r>
                      <a:endParaRPr lang="en-GB" sz="1200" dirty="0"/>
                    </a:p>
                  </a:txBody>
                  <a:tcPr/>
                </a:tc>
                <a:tc>
                  <a:txBody>
                    <a:bodyPr/>
                    <a:lstStyle/>
                    <a:p>
                      <a:r>
                        <a:rPr lang="en-GB" sz="1200" dirty="0" smtClean="0"/>
                        <a:t>100</a:t>
                      </a:r>
                      <a:endParaRPr lang="en-GB" sz="1200" dirty="0"/>
                    </a:p>
                  </a:txBody>
                  <a:tcPr/>
                </a:tc>
                <a:tc>
                  <a:txBody>
                    <a:bodyPr/>
                    <a:lstStyle/>
                    <a:p>
                      <a:r>
                        <a:rPr lang="en-GB" sz="1200" dirty="0" smtClean="0"/>
                        <a:t>83</a:t>
                      </a:r>
                      <a:endParaRPr lang="en-GB" sz="1200" dirty="0"/>
                    </a:p>
                  </a:txBody>
                  <a:tcPr/>
                </a:tc>
                <a:tc>
                  <a:txBody>
                    <a:bodyPr/>
                    <a:lstStyle/>
                    <a:p>
                      <a:r>
                        <a:rPr lang="en-GB" sz="1200" dirty="0" smtClean="0"/>
                        <a:t>100</a:t>
                      </a:r>
                      <a:endParaRPr lang="en-GB" sz="1200" dirty="0"/>
                    </a:p>
                  </a:txBody>
                  <a:tcPr/>
                </a:tc>
                <a:tc>
                  <a:txBody>
                    <a:bodyPr/>
                    <a:lstStyle/>
                    <a:p>
                      <a:r>
                        <a:rPr lang="en-GB" sz="1200" dirty="0" smtClean="0"/>
                        <a:t>88</a:t>
                      </a:r>
                      <a:endParaRPr lang="en-GB" sz="1200" dirty="0"/>
                    </a:p>
                  </a:txBody>
                  <a:tcPr/>
                </a:tc>
              </a:tr>
              <a:tr h="258436">
                <a:tc>
                  <a:txBody>
                    <a:bodyPr/>
                    <a:lstStyle/>
                    <a:p>
                      <a:r>
                        <a:rPr lang="en-GB" sz="1200" dirty="0" smtClean="0"/>
                        <a:t>Non SEND</a:t>
                      </a:r>
                      <a:endParaRPr lang="en-GB" sz="1200" dirty="0"/>
                    </a:p>
                  </a:txBody>
                  <a:tcPr/>
                </a:tc>
                <a:tc>
                  <a:txBody>
                    <a:bodyPr/>
                    <a:lstStyle/>
                    <a:p>
                      <a:r>
                        <a:rPr lang="en-GB" sz="1200" dirty="0" smtClean="0"/>
                        <a:t>100</a:t>
                      </a:r>
                      <a:endParaRPr lang="en-GB" sz="1200" dirty="0"/>
                    </a:p>
                  </a:txBody>
                  <a:tcPr/>
                </a:tc>
                <a:tc>
                  <a:txBody>
                    <a:bodyPr/>
                    <a:lstStyle/>
                    <a:p>
                      <a:r>
                        <a:rPr lang="en-GB" sz="1200" dirty="0" smtClean="0"/>
                        <a:t>93</a:t>
                      </a:r>
                      <a:endParaRPr lang="en-GB" sz="1200" dirty="0"/>
                    </a:p>
                  </a:txBody>
                  <a:tcPr/>
                </a:tc>
                <a:tc>
                  <a:txBody>
                    <a:bodyPr/>
                    <a:lstStyle/>
                    <a:p>
                      <a:r>
                        <a:rPr lang="en-GB" sz="1200" dirty="0" smtClean="0"/>
                        <a:t>100</a:t>
                      </a:r>
                      <a:endParaRPr lang="en-GB" sz="1200" dirty="0"/>
                    </a:p>
                  </a:txBody>
                  <a:tcPr/>
                </a:tc>
                <a:tc>
                  <a:txBody>
                    <a:bodyPr/>
                    <a:lstStyle/>
                    <a:p>
                      <a:r>
                        <a:rPr lang="en-GB" sz="1200" dirty="0" smtClean="0"/>
                        <a:t>94</a:t>
                      </a:r>
                      <a:endParaRPr lang="en-GB" sz="1200" dirty="0"/>
                    </a:p>
                  </a:txBody>
                  <a:tcPr/>
                </a:tc>
                <a:tc>
                  <a:txBody>
                    <a:bodyPr/>
                    <a:lstStyle/>
                    <a:p>
                      <a:r>
                        <a:rPr lang="en-GB" sz="1200" dirty="0" smtClean="0"/>
                        <a:t>100</a:t>
                      </a:r>
                      <a:endParaRPr lang="en-GB" sz="1200" dirty="0"/>
                    </a:p>
                  </a:txBody>
                  <a:tcPr/>
                </a:tc>
                <a:tc>
                  <a:txBody>
                    <a:bodyPr/>
                    <a:lstStyle/>
                    <a:p>
                      <a:r>
                        <a:rPr lang="en-GB" sz="1200" dirty="0" smtClean="0"/>
                        <a:t>97</a:t>
                      </a:r>
                      <a:endParaRPr lang="en-GB" sz="1200" dirty="0"/>
                    </a:p>
                  </a:txBody>
                  <a:tcPr/>
                </a:tc>
              </a:tr>
              <a:tr h="258436">
                <a:tc>
                  <a:txBody>
                    <a:bodyPr/>
                    <a:lstStyle/>
                    <a:p>
                      <a:r>
                        <a:rPr lang="en-GB" sz="1200" dirty="0" smtClean="0"/>
                        <a:t>Low</a:t>
                      </a:r>
                      <a:endParaRPr lang="en-GB" sz="1200" dirty="0"/>
                    </a:p>
                  </a:txBody>
                  <a:tcPr/>
                </a:tc>
                <a:tc>
                  <a:txBody>
                    <a:bodyPr/>
                    <a:lstStyle/>
                    <a:p>
                      <a:r>
                        <a:rPr lang="en-GB" sz="1200" dirty="0" smtClean="0"/>
                        <a:t>100</a:t>
                      </a:r>
                      <a:endParaRPr lang="en-GB" sz="1200" dirty="0"/>
                    </a:p>
                  </a:txBody>
                  <a:tcPr/>
                </a:tc>
                <a:tc>
                  <a:txBody>
                    <a:bodyPr/>
                    <a:lstStyle/>
                    <a:p>
                      <a:r>
                        <a:rPr lang="en-GB" sz="1200" dirty="0" smtClean="0"/>
                        <a:t>76</a:t>
                      </a:r>
                      <a:endParaRPr lang="en-GB" sz="1200" dirty="0"/>
                    </a:p>
                  </a:txBody>
                  <a:tcPr/>
                </a:tc>
                <a:tc>
                  <a:txBody>
                    <a:bodyPr/>
                    <a:lstStyle/>
                    <a:p>
                      <a:r>
                        <a:rPr lang="en-GB" sz="1200" dirty="0" smtClean="0"/>
                        <a:t>100</a:t>
                      </a:r>
                      <a:endParaRPr lang="en-GB" sz="1200" dirty="0"/>
                    </a:p>
                  </a:txBody>
                  <a:tcPr/>
                </a:tc>
                <a:tc>
                  <a:txBody>
                    <a:bodyPr/>
                    <a:lstStyle/>
                    <a:p>
                      <a:r>
                        <a:rPr lang="en-GB" sz="1200" dirty="0" smtClean="0"/>
                        <a:t>80</a:t>
                      </a:r>
                      <a:endParaRPr lang="en-GB" sz="1200" dirty="0"/>
                    </a:p>
                  </a:txBody>
                  <a:tcPr/>
                </a:tc>
                <a:tc>
                  <a:txBody>
                    <a:bodyPr/>
                    <a:lstStyle/>
                    <a:p>
                      <a:r>
                        <a:rPr lang="en-GB" sz="1200" dirty="0" smtClean="0"/>
                        <a:t>100</a:t>
                      </a:r>
                      <a:endParaRPr lang="en-GB" sz="1200" dirty="0"/>
                    </a:p>
                  </a:txBody>
                  <a:tcPr/>
                </a:tc>
                <a:tc>
                  <a:txBody>
                    <a:bodyPr/>
                    <a:lstStyle/>
                    <a:p>
                      <a:r>
                        <a:rPr lang="en-GB" sz="1200" dirty="0" smtClean="0"/>
                        <a:t>87</a:t>
                      </a:r>
                      <a:endParaRPr lang="en-GB" sz="1200" dirty="0"/>
                    </a:p>
                  </a:txBody>
                  <a:tcPr/>
                </a:tc>
              </a:tr>
              <a:tr h="258436">
                <a:tc>
                  <a:txBody>
                    <a:bodyPr/>
                    <a:lstStyle/>
                    <a:p>
                      <a:r>
                        <a:rPr lang="en-GB" sz="1200" dirty="0" smtClean="0"/>
                        <a:t>Middle</a:t>
                      </a:r>
                      <a:endParaRPr lang="en-GB" sz="1200" dirty="0"/>
                    </a:p>
                  </a:txBody>
                  <a:tcPr/>
                </a:tc>
                <a:tc>
                  <a:txBody>
                    <a:bodyPr/>
                    <a:lstStyle/>
                    <a:p>
                      <a:r>
                        <a:rPr lang="en-GB" sz="1200" dirty="0" smtClean="0"/>
                        <a:t>100</a:t>
                      </a:r>
                      <a:endParaRPr lang="en-GB" sz="1200" dirty="0"/>
                    </a:p>
                  </a:txBody>
                  <a:tcPr/>
                </a:tc>
                <a:tc>
                  <a:txBody>
                    <a:bodyPr/>
                    <a:lstStyle/>
                    <a:p>
                      <a:r>
                        <a:rPr lang="en-GB" sz="1200" dirty="0" smtClean="0"/>
                        <a:t>92</a:t>
                      </a:r>
                      <a:endParaRPr lang="en-GB" sz="1200" dirty="0"/>
                    </a:p>
                  </a:txBody>
                  <a:tcPr/>
                </a:tc>
                <a:tc>
                  <a:txBody>
                    <a:bodyPr/>
                    <a:lstStyle/>
                    <a:p>
                      <a:r>
                        <a:rPr lang="en-GB" sz="1200" dirty="0" smtClean="0"/>
                        <a:t>100</a:t>
                      </a:r>
                      <a:endParaRPr lang="en-GB" sz="1200" dirty="0"/>
                    </a:p>
                  </a:txBody>
                  <a:tcPr/>
                </a:tc>
                <a:tc>
                  <a:txBody>
                    <a:bodyPr/>
                    <a:lstStyle/>
                    <a:p>
                      <a:r>
                        <a:rPr lang="en-GB" sz="1200" dirty="0" smtClean="0"/>
                        <a:t>95</a:t>
                      </a:r>
                      <a:endParaRPr lang="en-GB" sz="1200" dirty="0"/>
                    </a:p>
                  </a:txBody>
                  <a:tcPr/>
                </a:tc>
                <a:tc>
                  <a:txBody>
                    <a:bodyPr/>
                    <a:lstStyle/>
                    <a:p>
                      <a:r>
                        <a:rPr lang="en-GB" sz="1200" dirty="0" smtClean="0"/>
                        <a:t>100</a:t>
                      </a:r>
                      <a:endParaRPr lang="en-GB" sz="1200" dirty="0"/>
                    </a:p>
                  </a:txBody>
                  <a:tcPr/>
                </a:tc>
                <a:tc>
                  <a:txBody>
                    <a:bodyPr/>
                    <a:lstStyle/>
                    <a:p>
                      <a:r>
                        <a:rPr lang="en-GB" sz="1200" dirty="0" smtClean="0"/>
                        <a:t>96</a:t>
                      </a:r>
                      <a:endParaRPr lang="en-GB" sz="1200" dirty="0"/>
                    </a:p>
                  </a:txBody>
                  <a:tcPr/>
                </a:tc>
              </a:tr>
              <a:tr h="349368">
                <a:tc>
                  <a:txBody>
                    <a:bodyPr/>
                    <a:lstStyle/>
                    <a:p>
                      <a:r>
                        <a:rPr lang="en-GB" sz="1200" dirty="0" smtClean="0"/>
                        <a:t>High</a:t>
                      </a:r>
                      <a:endParaRPr lang="en-GB" sz="1200" dirty="0"/>
                    </a:p>
                  </a:txBody>
                  <a:tcPr/>
                </a:tc>
                <a:tc>
                  <a:txBody>
                    <a:bodyPr/>
                    <a:lstStyle/>
                    <a:p>
                      <a:r>
                        <a:rPr lang="en-GB" sz="1200" dirty="0" smtClean="0"/>
                        <a:t>100</a:t>
                      </a:r>
                      <a:endParaRPr lang="en-GB" sz="1200" dirty="0"/>
                    </a:p>
                  </a:txBody>
                  <a:tcPr/>
                </a:tc>
                <a:tc>
                  <a:txBody>
                    <a:bodyPr/>
                    <a:lstStyle/>
                    <a:p>
                      <a:r>
                        <a:rPr lang="en-GB" sz="1200" dirty="0" smtClean="0"/>
                        <a:t>93</a:t>
                      </a:r>
                      <a:endParaRPr lang="en-GB" sz="1200" dirty="0"/>
                    </a:p>
                  </a:txBody>
                  <a:tcPr/>
                </a:tc>
                <a:tc>
                  <a:txBody>
                    <a:bodyPr/>
                    <a:lstStyle/>
                    <a:p>
                      <a:r>
                        <a:rPr lang="en-GB" sz="1200" dirty="0" smtClean="0"/>
                        <a:t>100</a:t>
                      </a:r>
                      <a:endParaRPr lang="en-GB" sz="1200" dirty="0"/>
                    </a:p>
                  </a:txBody>
                  <a:tcPr/>
                </a:tc>
                <a:tc>
                  <a:txBody>
                    <a:bodyPr/>
                    <a:lstStyle/>
                    <a:p>
                      <a:r>
                        <a:rPr lang="en-GB" sz="1200" dirty="0" smtClean="0"/>
                        <a:t>92</a:t>
                      </a:r>
                      <a:endParaRPr lang="en-GB" sz="1200" dirty="0"/>
                    </a:p>
                  </a:txBody>
                  <a:tcPr/>
                </a:tc>
                <a:tc>
                  <a:txBody>
                    <a:bodyPr/>
                    <a:lstStyle/>
                    <a:p>
                      <a:r>
                        <a:rPr lang="en-GB" sz="1200" dirty="0" smtClean="0"/>
                        <a:t>100</a:t>
                      </a:r>
                      <a:endParaRPr lang="en-GB" sz="1200" dirty="0"/>
                    </a:p>
                  </a:txBody>
                  <a:tcPr/>
                </a:tc>
                <a:tc>
                  <a:txBody>
                    <a:bodyPr/>
                    <a:lstStyle/>
                    <a:p>
                      <a:r>
                        <a:rPr lang="en-GB" sz="1200" dirty="0" smtClean="0"/>
                        <a:t>96</a:t>
                      </a:r>
                      <a:endParaRPr lang="en-GB" sz="1200" dirty="0"/>
                    </a:p>
                  </a:txBody>
                  <a:tcPr/>
                </a:tc>
              </a:tr>
            </a:tbl>
          </a:graphicData>
        </a:graphic>
      </p:graphicFrame>
      <p:sp>
        <p:nvSpPr>
          <p:cNvPr id="6" name="TextBox 5"/>
          <p:cNvSpPr txBox="1"/>
          <p:nvPr/>
        </p:nvSpPr>
        <p:spPr>
          <a:xfrm>
            <a:off x="827584" y="4869160"/>
            <a:ext cx="7344816" cy="646331"/>
          </a:xfrm>
          <a:prstGeom prst="rect">
            <a:avLst/>
          </a:prstGeom>
          <a:noFill/>
        </p:spPr>
        <p:txBody>
          <a:bodyPr wrap="square" rtlCol="0">
            <a:spAutoFit/>
          </a:bodyPr>
          <a:lstStyle/>
          <a:p>
            <a:r>
              <a:rPr lang="en-GB" dirty="0" smtClean="0"/>
              <a:t>ANALYSIS:</a:t>
            </a:r>
          </a:p>
          <a:p>
            <a:r>
              <a:rPr lang="en-GB" dirty="0" smtClean="0"/>
              <a:t>All children including specific groups made expected progress.</a:t>
            </a:r>
            <a:endParaRPr lang="en-GB" dirty="0"/>
          </a:p>
        </p:txBody>
      </p:sp>
    </p:spTree>
    <p:extLst>
      <p:ext uri="{BB962C8B-B14F-4D97-AF65-F5344CB8AC3E}">
        <p14:creationId xmlns:p14="http://schemas.microsoft.com/office/powerpoint/2010/main" val="3790696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GB" sz="2800" dirty="0"/>
              <a:t>Self Evaluation- </a:t>
            </a:r>
            <a:r>
              <a:rPr lang="en-GB" sz="2800" dirty="0" smtClean="0"/>
              <a:t>Outcomes for pupils</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8562336"/>
              </p:ext>
            </p:extLst>
          </p:nvPr>
        </p:nvGraphicFramePr>
        <p:xfrm>
          <a:off x="457200" y="765175"/>
          <a:ext cx="8229601" cy="4297680"/>
        </p:xfrm>
        <a:graphic>
          <a:graphicData uri="http://schemas.openxmlformats.org/drawingml/2006/table">
            <a:tbl>
              <a:tblPr firstRow="1" bandRow="1">
                <a:tableStyleId>{5C22544A-7EE6-4342-B048-85BDC9FD1C3A}</a:tableStyleId>
              </a:tblPr>
              <a:tblGrid>
                <a:gridCol w="3178696"/>
                <a:gridCol w="1120859"/>
                <a:gridCol w="679341"/>
                <a:gridCol w="1296144"/>
                <a:gridCol w="1080120"/>
                <a:gridCol w="874441"/>
              </a:tblGrid>
              <a:tr h="370840">
                <a:tc>
                  <a:txBody>
                    <a:bodyPr/>
                    <a:lstStyle/>
                    <a:p>
                      <a:endParaRPr lang="en-GB" dirty="0"/>
                    </a:p>
                  </a:txBody>
                  <a:tcPr/>
                </a:tc>
                <a:tc>
                  <a:txBody>
                    <a:bodyPr/>
                    <a:lstStyle/>
                    <a:p>
                      <a:r>
                        <a:rPr lang="en-GB" sz="1400" dirty="0" smtClean="0"/>
                        <a:t>Outstanding</a:t>
                      </a:r>
                      <a:endParaRPr lang="en-GB" sz="1400" dirty="0"/>
                    </a:p>
                  </a:txBody>
                  <a:tcPr/>
                </a:tc>
                <a:tc>
                  <a:txBody>
                    <a:bodyPr/>
                    <a:lstStyle/>
                    <a:p>
                      <a:r>
                        <a:rPr lang="en-GB" sz="1400" dirty="0" smtClean="0"/>
                        <a:t>Good</a:t>
                      </a:r>
                      <a:endParaRPr lang="en-GB" sz="1400" dirty="0"/>
                    </a:p>
                  </a:txBody>
                  <a:tcPr/>
                </a:tc>
                <a:tc>
                  <a:txBody>
                    <a:bodyPr/>
                    <a:lstStyle/>
                    <a:p>
                      <a:r>
                        <a:rPr lang="en-GB" sz="1400" dirty="0" smtClean="0"/>
                        <a:t>Requires Improvement</a:t>
                      </a:r>
                      <a:endParaRPr lang="en-GB" sz="1400" dirty="0"/>
                    </a:p>
                  </a:txBody>
                  <a:tcPr/>
                </a:tc>
                <a:tc>
                  <a:txBody>
                    <a:bodyPr/>
                    <a:lstStyle/>
                    <a:p>
                      <a:r>
                        <a:rPr lang="en-GB" sz="1400" dirty="0" smtClean="0"/>
                        <a:t>Inadequate</a:t>
                      </a:r>
                      <a:endParaRPr lang="en-GB" sz="1400" dirty="0"/>
                    </a:p>
                  </a:txBody>
                  <a:tcPr/>
                </a:tc>
                <a:tc>
                  <a:txBody>
                    <a:bodyPr/>
                    <a:lstStyle/>
                    <a:p>
                      <a:r>
                        <a:rPr lang="en-GB" sz="1400" dirty="0" smtClean="0"/>
                        <a:t>Notes</a:t>
                      </a:r>
                      <a:endParaRPr lang="en-GB" sz="1400" dirty="0"/>
                    </a:p>
                  </a:txBody>
                  <a:tcPr/>
                </a:tc>
              </a:tr>
              <a:tr h="370840">
                <a:tc>
                  <a:txBody>
                    <a:bodyPr/>
                    <a:lstStyle/>
                    <a:p>
                      <a:r>
                        <a:rPr lang="en-GB" sz="1400" dirty="0" smtClean="0"/>
                        <a:t>The progress across the curriculum of disadvantaged pupils, SEND is improving towards that of other pupils. </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r>
              <a:tr h="370840">
                <a:tc>
                  <a:txBody>
                    <a:bodyPr/>
                    <a:lstStyle/>
                    <a:p>
                      <a:r>
                        <a:rPr lang="en-GB" sz="1400" dirty="0" smtClean="0"/>
                        <a:t>From each starting</a:t>
                      </a:r>
                      <a:r>
                        <a:rPr lang="en-GB" sz="1400" baseline="0" dirty="0" smtClean="0"/>
                        <a:t> point, the proportions of pupils making and exceeding expected progress in English and Maths are high national figures.</a:t>
                      </a:r>
                      <a:endParaRPr lang="en-GB" sz="1400" dirty="0"/>
                    </a:p>
                  </a:txBody>
                  <a:tcPr/>
                </a:tc>
                <a:tc>
                  <a:txBody>
                    <a:bodyPr/>
                    <a:lstStyle/>
                    <a:p>
                      <a:r>
                        <a:rPr lang="en-GB" dirty="0" smtClean="0"/>
                        <a:t>√</a:t>
                      </a:r>
                    </a:p>
                    <a:p>
                      <a:endParaRPr lang="en-GB"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r>
                        <a:rPr lang="en-GB" dirty="0" smtClean="0"/>
                        <a:t>1</a:t>
                      </a:r>
                      <a:endParaRPr lang="en-GB" dirty="0"/>
                    </a:p>
                  </a:txBody>
                  <a:tcPr/>
                </a:tc>
              </a:tr>
              <a:tr h="370840">
                <a:tc>
                  <a:txBody>
                    <a:bodyPr/>
                    <a:lstStyle/>
                    <a:p>
                      <a:r>
                        <a:rPr lang="en-GB" sz="1400" dirty="0" smtClean="0"/>
                        <a:t>The attainment of almost all groups of pupils is broadly in line with national averages</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400" dirty="0" smtClean="0"/>
                        <a:t>Pupils are exceptionally</a:t>
                      </a:r>
                      <a:r>
                        <a:rPr lang="en-GB" sz="1400" baseline="0" dirty="0" smtClean="0"/>
                        <a:t> well prepared for the next stage of education</a:t>
                      </a:r>
                      <a:endParaRPr lang="en-GB" sz="1400" dirty="0"/>
                    </a:p>
                  </a:txBody>
                  <a:tcPr/>
                </a:tc>
                <a:tc>
                  <a:txBody>
                    <a:bodyPr/>
                    <a:lstStyle/>
                    <a:p>
                      <a:r>
                        <a:rPr lang="en-GB" dirty="0" smtClean="0"/>
                        <a:t>√</a:t>
                      </a:r>
                    </a:p>
                    <a:p>
                      <a:endParaRPr lang="en-GB" dirty="0"/>
                    </a:p>
                  </a:txBody>
                  <a:tcPr/>
                </a:tc>
                <a:tc>
                  <a:txBody>
                    <a:bodyPr/>
                    <a:lstStyle/>
                    <a:p>
                      <a:endParaRPr lang="en-GB" sz="1400"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400" dirty="0" smtClean="0"/>
                        <a:t>Throughout</a:t>
                      </a:r>
                      <a:r>
                        <a:rPr lang="en-GB" sz="1400" baseline="0" dirty="0" smtClean="0"/>
                        <a:t> each year group and across the curriculum current pupils make substantial and sustained progress.</a:t>
                      </a:r>
                      <a:endParaRPr lang="en-GB" sz="1400" dirty="0"/>
                    </a:p>
                  </a:txBody>
                  <a:tcPr/>
                </a:tc>
                <a:tc>
                  <a:txBody>
                    <a:bodyPr/>
                    <a:lstStyle/>
                    <a:p>
                      <a:endParaRPr lang="en-GB"/>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dirty="0"/>
                    </a:p>
                  </a:txBody>
                  <a:tcPr/>
                </a:tc>
                <a:tc>
                  <a:txBody>
                    <a:bodyPr/>
                    <a:lstStyle/>
                    <a:p>
                      <a:r>
                        <a:rPr lang="en-GB" dirty="0" smtClean="0"/>
                        <a:t>2</a:t>
                      </a:r>
                      <a:endParaRPr lang="en-GB" dirty="0"/>
                    </a:p>
                  </a:txBody>
                  <a:tcPr/>
                </a:tc>
              </a:tr>
            </a:tbl>
          </a:graphicData>
        </a:graphic>
      </p:graphicFrame>
      <p:sp>
        <p:nvSpPr>
          <p:cNvPr id="5" name="TextBox 4"/>
          <p:cNvSpPr txBox="1"/>
          <p:nvPr/>
        </p:nvSpPr>
        <p:spPr>
          <a:xfrm>
            <a:off x="525737" y="5115764"/>
            <a:ext cx="8136904" cy="1384995"/>
          </a:xfrm>
          <a:prstGeom prst="rect">
            <a:avLst/>
          </a:prstGeom>
          <a:noFill/>
        </p:spPr>
        <p:txBody>
          <a:bodyPr wrap="square" rtlCol="0">
            <a:spAutoFit/>
          </a:bodyPr>
          <a:lstStyle/>
          <a:p>
            <a:r>
              <a:rPr lang="en-GB" sz="1400" dirty="0" smtClean="0"/>
              <a:t>1. Year 6 cohort last year achieved significantly above national figures in KS1 results which meant that achieving better than expected progress was very difficult as children need to gain a level 6. </a:t>
            </a:r>
          </a:p>
          <a:p>
            <a:r>
              <a:rPr lang="en-GB" sz="1400" dirty="0"/>
              <a:t> </a:t>
            </a:r>
            <a:r>
              <a:rPr lang="en-GB" sz="1400" dirty="0" smtClean="0"/>
              <a:t> 100% of children achieved expected progress in all subjects.</a:t>
            </a:r>
          </a:p>
          <a:p>
            <a:r>
              <a:rPr lang="en-GB" sz="1400" dirty="0" smtClean="0"/>
              <a:t>2. New assessment in place this year and only had one pupil progress meeting so difficult to assess             progress within year. However, last year all year groups made good progress but this year there is a focus on   improving progress in Lower Key Stage 2.</a:t>
            </a:r>
            <a:endParaRPr lang="en-GB" sz="1400" dirty="0"/>
          </a:p>
        </p:txBody>
      </p:sp>
    </p:spTree>
    <p:extLst>
      <p:ext uri="{BB962C8B-B14F-4D97-AF65-F5344CB8AC3E}">
        <p14:creationId xmlns:p14="http://schemas.microsoft.com/office/powerpoint/2010/main" val="25561706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Years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944698"/>
            <a:ext cx="4158462" cy="288032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944698"/>
            <a:ext cx="4320480" cy="2880320"/>
          </a:xfrm>
          <a:prstGeom prst="rect">
            <a:avLst/>
          </a:prstGeom>
        </p:spPr>
      </p:pic>
    </p:spTree>
    <p:extLst>
      <p:ext uri="{BB962C8B-B14F-4D97-AF65-F5344CB8AC3E}">
        <p14:creationId xmlns:p14="http://schemas.microsoft.com/office/powerpoint/2010/main" val="1864242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2014-2015</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5999625"/>
              </p:ext>
            </p:extLst>
          </p:nvPr>
        </p:nvGraphicFramePr>
        <p:xfrm>
          <a:off x="457200" y="1600200"/>
          <a:ext cx="8229600" cy="18592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GB" dirty="0"/>
                    </a:p>
                  </a:txBody>
                  <a:tcPr/>
                </a:tc>
                <a:tc>
                  <a:txBody>
                    <a:bodyPr/>
                    <a:lstStyle/>
                    <a:p>
                      <a:r>
                        <a:rPr lang="en-GB" dirty="0" smtClean="0"/>
                        <a:t>Holy Trinity</a:t>
                      </a:r>
                      <a:endParaRPr lang="en-GB" dirty="0"/>
                    </a:p>
                  </a:txBody>
                  <a:tcPr/>
                </a:tc>
                <a:tc>
                  <a:txBody>
                    <a:bodyPr/>
                    <a:lstStyle/>
                    <a:p>
                      <a:r>
                        <a:rPr lang="en-GB" dirty="0" smtClean="0"/>
                        <a:t>Local Authority</a:t>
                      </a:r>
                    </a:p>
                    <a:p>
                      <a:r>
                        <a:rPr lang="en-GB" sz="1400" dirty="0" smtClean="0"/>
                        <a:t>(2014 figures)</a:t>
                      </a:r>
                      <a:endParaRPr lang="en-GB" sz="1400" dirty="0"/>
                    </a:p>
                  </a:txBody>
                  <a:tcPr/>
                </a:tc>
              </a:tr>
              <a:tr h="370840">
                <a:tc>
                  <a:txBody>
                    <a:bodyPr/>
                    <a:lstStyle/>
                    <a:p>
                      <a:pPr algn="ctr"/>
                      <a:endParaRPr lang="en-GB" dirty="0" smtClean="0">
                        <a:latin typeface="Arial" pitchFamily="34" charset="0"/>
                        <a:cs typeface="Arial" pitchFamily="34" charset="0"/>
                      </a:endParaRPr>
                    </a:p>
                    <a:p>
                      <a:pPr algn="ctr"/>
                      <a:r>
                        <a:rPr lang="en-GB" dirty="0" smtClean="0">
                          <a:latin typeface="Arial" pitchFamily="34" charset="0"/>
                          <a:cs typeface="Arial" pitchFamily="34" charset="0"/>
                        </a:rPr>
                        <a:t>GLD</a:t>
                      </a:r>
                      <a:endParaRPr lang="en-GB" dirty="0">
                        <a:latin typeface="Arial" pitchFamily="34" charset="0"/>
                        <a:cs typeface="Arial" pitchFamily="34" charset="0"/>
                      </a:endParaRPr>
                    </a:p>
                  </a:txBody>
                  <a:tcPr/>
                </a:tc>
                <a:tc>
                  <a:txBody>
                    <a:bodyPr/>
                    <a:lstStyle/>
                    <a:p>
                      <a:pPr algn="ctr"/>
                      <a:endParaRPr lang="en-GB" dirty="0" smtClean="0">
                        <a:latin typeface="Arial" pitchFamily="34" charset="0"/>
                        <a:cs typeface="Arial" pitchFamily="34" charset="0"/>
                      </a:endParaRPr>
                    </a:p>
                    <a:p>
                      <a:pPr algn="ctr"/>
                      <a:r>
                        <a:rPr lang="en-GB" dirty="0" smtClean="0">
                          <a:latin typeface="Arial" pitchFamily="34" charset="0"/>
                          <a:cs typeface="Arial" pitchFamily="34" charset="0"/>
                        </a:rPr>
                        <a:t>83%</a:t>
                      </a:r>
                      <a:endParaRPr lang="en-GB" dirty="0">
                        <a:latin typeface="Arial" pitchFamily="34" charset="0"/>
                        <a:cs typeface="Arial" pitchFamily="34" charset="0"/>
                      </a:endParaRPr>
                    </a:p>
                  </a:txBody>
                  <a:tcPr/>
                </a:tc>
                <a:tc>
                  <a:txBody>
                    <a:bodyPr/>
                    <a:lstStyle/>
                    <a:p>
                      <a:pPr algn="ctr"/>
                      <a:endParaRPr lang="en-GB" dirty="0" smtClean="0">
                        <a:latin typeface="Arial" pitchFamily="34" charset="0"/>
                        <a:cs typeface="Arial" pitchFamily="34" charset="0"/>
                      </a:endParaRPr>
                    </a:p>
                    <a:p>
                      <a:pPr algn="ctr"/>
                      <a:r>
                        <a:rPr lang="en-GB" dirty="0" smtClean="0">
                          <a:latin typeface="Arial" pitchFamily="34" charset="0"/>
                          <a:cs typeface="Arial" pitchFamily="34" charset="0"/>
                        </a:rPr>
                        <a:t>60%</a:t>
                      </a:r>
                      <a:endParaRPr lang="en-GB" dirty="0">
                        <a:latin typeface="Arial" pitchFamily="34" charset="0"/>
                        <a:cs typeface="Arial" pitchFamily="34" charset="0"/>
                      </a:endParaRPr>
                    </a:p>
                  </a:txBody>
                  <a:tcPr/>
                </a:tc>
              </a:tr>
              <a:tr h="370840">
                <a:tc>
                  <a:txBody>
                    <a:bodyPr/>
                    <a:lstStyle/>
                    <a:p>
                      <a:pPr algn="ctr"/>
                      <a:endParaRPr lang="en-GB" dirty="0" smtClean="0">
                        <a:latin typeface="Arial" pitchFamily="34" charset="0"/>
                        <a:cs typeface="Arial" pitchFamily="34" charset="0"/>
                      </a:endParaRPr>
                    </a:p>
                    <a:p>
                      <a:pPr algn="ctr"/>
                      <a:r>
                        <a:rPr lang="en-GB" dirty="0" smtClean="0">
                          <a:latin typeface="Arial" pitchFamily="34" charset="0"/>
                          <a:cs typeface="Arial" pitchFamily="34" charset="0"/>
                        </a:rPr>
                        <a:t>APS</a:t>
                      </a:r>
                      <a:endParaRPr lang="en-GB" dirty="0">
                        <a:latin typeface="Arial" pitchFamily="34" charset="0"/>
                        <a:cs typeface="Arial" pitchFamily="34" charset="0"/>
                      </a:endParaRPr>
                    </a:p>
                  </a:txBody>
                  <a:tcPr/>
                </a:tc>
                <a:tc>
                  <a:txBody>
                    <a:bodyPr/>
                    <a:lstStyle/>
                    <a:p>
                      <a:pPr algn="ctr"/>
                      <a:endParaRPr lang="en-GB" dirty="0" smtClean="0">
                        <a:latin typeface="Arial" pitchFamily="34" charset="0"/>
                        <a:cs typeface="Arial" pitchFamily="34" charset="0"/>
                      </a:endParaRPr>
                    </a:p>
                    <a:p>
                      <a:pPr algn="ctr"/>
                      <a:r>
                        <a:rPr lang="en-GB" dirty="0" smtClean="0">
                          <a:latin typeface="Arial" pitchFamily="34" charset="0"/>
                          <a:cs typeface="Arial" pitchFamily="34" charset="0"/>
                        </a:rPr>
                        <a:t>34.3</a:t>
                      </a:r>
                      <a:endParaRPr lang="en-GB" dirty="0">
                        <a:latin typeface="Arial" pitchFamily="34" charset="0"/>
                        <a:cs typeface="Arial" pitchFamily="34" charset="0"/>
                      </a:endParaRPr>
                    </a:p>
                  </a:txBody>
                  <a:tcPr/>
                </a:tc>
                <a:tc>
                  <a:txBody>
                    <a:bodyPr/>
                    <a:lstStyle/>
                    <a:p>
                      <a:pPr algn="ctr"/>
                      <a:endParaRPr lang="en-GB" dirty="0" smtClean="0">
                        <a:latin typeface="Arial" pitchFamily="34" charset="0"/>
                        <a:cs typeface="Arial" pitchFamily="34" charset="0"/>
                      </a:endParaRPr>
                    </a:p>
                    <a:p>
                      <a:pPr algn="ctr"/>
                      <a:r>
                        <a:rPr lang="en-GB" dirty="0" smtClean="0">
                          <a:latin typeface="Arial" pitchFamily="34" charset="0"/>
                          <a:cs typeface="Arial" pitchFamily="34" charset="0"/>
                        </a:rPr>
                        <a:t>33.6</a:t>
                      </a:r>
                      <a:endParaRPr lang="en-GB" dirty="0">
                        <a:latin typeface="Arial" pitchFamily="34" charset="0"/>
                        <a:cs typeface="Arial" pitchFamily="34" charset="0"/>
                      </a:endParaRPr>
                    </a:p>
                  </a:txBody>
                  <a:tcPr/>
                </a:tc>
              </a:tr>
            </a:tbl>
          </a:graphicData>
        </a:graphic>
      </p:graphicFrame>
      <p:sp>
        <p:nvSpPr>
          <p:cNvPr id="5" name="Rectangle 4"/>
          <p:cNvSpPr/>
          <p:nvPr/>
        </p:nvSpPr>
        <p:spPr>
          <a:xfrm>
            <a:off x="755576" y="3933056"/>
            <a:ext cx="7344816" cy="2585323"/>
          </a:xfrm>
          <a:prstGeom prst="rect">
            <a:avLst/>
          </a:prstGeom>
        </p:spPr>
        <p:txBody>
          <a:bodyPr wrap="square">
            <a:spAutoFit/>
          </a:bodyPr>
          <a:lstStyle/>
          <a:p>
            <a:r>
              <a:rPr lang="en-GB" dirty="0"/>
              <a:t>Average point scores (APS) shown here are for the EYFS profile only and do not equate to National Curriculum levels. The maximum possible point score for an incredibly able child would be 51. An average child might be expected to score 34 points. </a:t>
            </a:r>
          </a:p>
          <a:p>
            <a:endParaRPr lang="en-GB" dirty="0"/>
          </a:p>
          <a:p>
            <a:r>
              <a:rPr lang="en-GB" dirty="0"/>
              <a:t>     A ‘good level of development’ (GLD) is deemed to be a child achieving EXPECTED in all prime areas plus Literacy and Mathematics.</a:t>
            </a:r>
          </a:p>
          <a:p>
            <a:r>
              <a:rPr lang="en-GB" dirty="0"/>
              <a:t>    Our EYFS exit score and GLD compare well to the LA and National figures (2014) . </a:t>
            </a:r>
          </a:p>
        </p:txBody>
      </p:sp>
    </p:spTree>
    <p:extLst>
      <p:ext uri="{BB962C8B-B14F-4D97-AF65-F5344CB8AC3E}">
        <p14:creationId xmlns:p14="http://schemas.microsoft.com/office/powerpoint/2010/main" val="3932370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Staffing</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u="sng" dirty="0" smtClean="0">
                <a:solidFill>
                  <a:srgbClr val="FF0000"/>
                </a:solidFill>
              </a:rPr>
              <a:t> Staff</a:t>
            </a:r>
          </a:p>
          <a:p>
            <a:r>
              <a:rPr lang="en-GB" sz="2400" dirty="0" smtClean="0"/>
              <a:t>Year 4 and the new NQT teachers have settled very quickly into the life of HT. Both staff have attended induction meetings with the Head.</a:t>
            </a:r>
          </a:p>
          <a:p>
            <a:r>
              <a:rPr lang="en-GB" sz="2400" dirty="0" smtClean="0"/>
              <a:t>The NQT teacher has attended a number of NQT courses and has had a number of meetings with her mentor (NJ).</a:t>
            </a:r>
          </a:p>
          <a:p>
            <a:r>
              <a:rPr lang="en-GB" sz="2400" dirty="0" smtClean="0"/>
              <a:t>All staff have had generalist safeguard training as well as prevent training. </a:t>
            </a:r>
          </a:p>
          <a:p>
            <a:r>
              <a:rPr lang="en-GB" sz="2400" dirty="0" smtClean="0"/>
              <a:t>We have welcomed a new addition to the </a:t>
            </a:r>
            <a:r>
              <a:rPr lang="en-GB" sz="2400" dirty="0"/>
              <a:t>t</a:t>
            </a:r>
            <a:r>
              <a:rPr lang="en-GB" sz="2400" dirty="0" smtClean="0"/>
              <a:t>eam- Mrs Percy gave birth to her second child in October ‘Ted’. Congratulations to her and her husband. </a:t>
            </a:r>
            <a:endParaRPr lang="en-GB" sz="2400" dirty="0"/>
          </a:p>
        </p:txBody>
      </p:sp>
    </p:spTree>
    <p:extLst>
      <p:ext uri="{BB962C8B-B14F-4D97-AF65-F5344CB8AC3E}">
        <p14:creationId xmlns:p14="http://schemas.microsoft.com/office/powerpoint/2010/main" val="323402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2015-2016 Baseline data</a:t>
            </a:r>
            <a:br>
              <a:rPr lang="en-GB" dirty="0"/>
            </a:br>
            <a:endParaRPr lang="en-GB" dirty="0"/>
          </a:p>
        </p:txBody>
      </p:sp>
      <p:graphicFrame>
        <p:nvGraphicFramePr>
          <p:cNvPr id="4" name="Chart 3"/>
          <p:cNvGraphicFramePr/>
          <p:nvPr>
            <p:extLst>
              <p:ext uri="{D42A27DB-BD31-4B8C-83A1-F6EECF244321}">
                <p14:modId xmlns:p14="http://schemas.microsoft.com/office/powerpoint/2010/main" val="2357606215"/>
              </p:ext>
            </p:extLst>
          </p:nvPr>
        </p:nvGraphicFramePr>
        <p:xfrm>
          <a:off x="1043608" y="908720"/>
          <a:ext cx="6600056" cy="52881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60272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500" dirty="0">
                <a:solidFill>
                  <a:prstClr val="white"/>
                </a:solidFill>
              </a:rPr>
              <a:t>Self Evaluation- </a:t>
            </a:r>
            <a:r>
              <a:rPr lang="en-GB" sz="2500" dirty="0" smtClean="0">
                <a:solidFill>
                  <a:prstClr val="white"/>
                </a:solidFill>
              </a:rPr>
              <a:t>Effectiveness of the Early Years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935404599"/>
              </p:ext>
            </p:extLst>
          </p:nvPr>
        </p:nvGraphicFramePr>
        <p:xfrm>
          <a:off x="264834" y="1124744"/>
          <a:ext cx="8784978" cy="4450080"/>
        </p:xfrm>
        <a:graphic>
          <a:graphicData uri="http://schemas.openxmlformats.org/drawingml/2006/table">
            <a:tbl>
              <a:tblPr firstRow="1" bandRow="1">
                <a:tableStyleId>{5C22544A-7EE6-4342-B048-85BDC9FD1C3A}</a:tableStyleId>
              </a:tblPr>
              <a:tblGrid>
                <a:gridCol w="2664296"/>
                <a:gridCol w="1368152"/>
                <a:gridCol w="1080120"/>
                <a:gridCol w="1512168"/>
                <a:gridCol w="1296144"/>
                <a:gridCol w="864098"/>
              </a:tblGrid>
              <a:tr h="370840">
                <a:tc>
                  <a:txBody>
                    <a:bodyPr/>
                    <a:lstStyle/>
                    <a:p>
                      <a:r>
                        <a:rPr lang="en-GB" sz="1400" dirty="0" smtClean="0"/>
                        <a:t>Descriptors</a:t>
                      </a:r>
                      <a:endParaRPr lang="en-GB" sz="1400" dirty="0"/>
                    </a:p>
                  </a:txBody>
                  <a:tcPr/>
                </a:tc>
                <a:tc>
                  <a:txBody>
                    <a:bodyPr/>
                    <a:lstStyle/>
                    <a:p>
                      <a:r>
                        <a:rPr lang="en-GB" sz="1400" dirty="0" smtClean="0"/>
                        <a:t>Outstanding</a:t>
                      </a:r>
                      <a:endParaRPr lang="en-GB" sz="1400" dirty="0"/>
                    </a:p>
                  </a:txBody>
                  <a:tcPr/>
                </a:tc>
                <a:tc>
                  <a:txBody>
                    <a:bodyPr/>
                    <a:lstStyle/>
                    <a:p>
                      <a:r>
                        <a:rPr lang="en-GB" sz="1400" dirty="0" smtClean="0"/>
                        <a:t>Good</a:t>
                      </a:r>
                      <a:endParaRPr lang="en-GB" sz="1400" dirty="0"/>
                    </a:p>
                  </a:txBody>
                  <a:tcPr/>
                </a:tc>
                <a:tc>
                  <a:txBody>
                    <a:bodyPr/>
                    <a:lstStyle/>
                    <a:p>
                      <a:r>
                        <a:rPr lang="en-GB" sz="1400" dirty="0" smtClean="0"/>
                        <a:t>Requires Improvement</a:t>
                      </a:r>
                      <a:endParaRPr lang="en-GB" sz="1400" dirty="0"/>
                    </a:p>
                  </a:txBody>
                  <a:tcPr/>
                </a:tc>
                <a:tc>
                  <a:txBody>
                    <a:bodyPr/>
                    <a:lstStyle/>
                    <a:p>
                      <a:r>
                        <a:rPr lang="en-GB" sz="1400" dirty="0" smtClean="0"/>
                        <a:t>Inadequate</a:t>
                      </a:r>
                      <a:endParaRPr lang="en-GB" sz="1400" dirty="0"/>
                    </a:p>
                  </a:txBody>
                  <a:tcPr/>
                </a:tc>
                <a:tc>
                  <a:txBody>
                    <a:bodyPr/>
                    <a:lstStyle/>
                    <a:p>
                      <a:r>
                        <a:rPr lang="en-GB" sz="1400" dirty="0" smtClean="0"/>
                        <a:t>Notes</a:t>
                      </a:r>
                      <a:endParaRPr lang="en-GB" sz="1400" dirty="0"/>
                    </a:p>
                  </a:txBody>
                  <a:tcPr/>
                </a:tc>
              </a:tr>
              <a:tr h="370840">
                <a:tc>
                  <a:txBody>
                    <a:bodyPr/>
                    <a:lstStyle/>
                    <a:p>
                      <a:r>
                        <a:rPr lang="en-GB" sz="1400" dirty="0" smtClean="0"/>
                        <a:t>Highly successful drive</a:t>
                      </a:r>
                      <a:r>
                        <a:rPr lang="en-GB" sz="1400" baseline="0" dirty="0" smtClean="0"/>
                        <a:t> to improve outcomes and maintain the highest levels of outcome</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400" dirty="0" smtClean="0"/>
                        <a:t>Effective safeguarding</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400" dirty="0" smtClean="0"/>
                        <a:t>High engagement</a:t>
                      </a:r>
                      <a:r>
                        <a:rPr lang="en-GB" sz="1400" baseline="0" dirty="0" smtClean="0"/>
                        <a:t> of parents</a:t>
                      </a:r>
                      <a:endParaRPr lang="en-GB" sz="1400" dirty="0"/>
                    </a:p>
                  </a:txBody>
                  <a:tcPr/>
                </a:tc>
                <a:tc>
                  <a:txBody>
                    <a:bodyPr/>
                    <a:lstStyle/>
                    <a:p>
                      <a:endParaRPr lang="en-GB" sz="20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r>
                        <a:rPr lang="en-GB" dirty="0" smtClean="0"/>
                        <a:t>1</a:t>
                      </a:r>
                      <a:endParaRPr lang="en-GB" dirty="0"/>
                    </a:p>
                  </a:txBody>
                  <a:tcPr/>
                </a:tc>
              </a:tr>
              <a:tr h="370840">
                <a:tc>
                  <a:txBody>
                    <a:bodyPr/>
                    <a:lstStyle/>
                    <a:p>
                      <a:r>
                        <a:rPr lang="en-GB" sz="1400" dirty="0" smtClean="0"/>
                        <a:t>Children are motivated and eager to join in</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r h="370840">
                <a:tc>
                  <a:txBody>
                    <a:bodyPr/>
                    <a:lstStyle/>
                    <a:p>
                      <a:r>
                        <a:rPr lang="en-GB" sz="1400" dirty="0" smtClean="0"/>
                        <a:t>Children make consistently high rates of progress</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r>
                        <a:rPr lang="en-GB" dirty="0" smtClean="0"/>
                        <a:t>2</a:t>
                      </a:r>
                      <a:endParaRPr lang="en-GB" dirty="0"/>
                    </a:p>
                  </a:txBody>
                  <a:tcPr/>
                </a:tc>
              </a:tr>
              <a:tr h="370840">
                <a:tc>
                  <a:txBody>
                    <a:bodyPr/>
                    <a:lstStyle/>
                    <a:p>
                      <a:r>
                        <a:rPr lang="en-GB" sz="1400" dirty="0" smtClean="0"/>
                        <a:t>Assessment is accurate and based on</a:t>
                      </a:r>
                      <a:r>
                        <a:rPr lang="en-GB" sz="1400" baseline="0" dirty="0" smtClean="0"/>
                        <a:t> high quality observations</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6" name="TextBox 5"/>
          <p:cNvSpPr txBox="1"/>
          <p:nvPr/>
        </p:nvSpPr>
        <p:spPr>
          <a:xfrm>
            <a:off x="444855" y="5657671"/>
            <a:ext cx="8424936" cy="1200329"/>
          </a:xfrm>
          <a:prstGeom prst="rect">
            <a:avLst/>
          </a:prstGeom>
          <a:noFill/>
        </p:spPr>
        <p:txBody>
          <a:bodyPr wrap="square" rtlCol="0">
            <a:spAutoFit/>
          </a:bodyPr>
          <a:lstStyle/>
          <a:p>
            <a:pPr marL="342900" indent="-342900">
              <a:buAutoNum type="arabicPeriod"/>
            </a:pPr>
            <a:r>
              <a:rPr lang="en-GB" dirty="0" smtClean="0"/>
              <a:t>Termly coffee morning for parents, teachers regularly asking parents for input, excellent attendance at parents’ evening</a:t>
            </a:r>
          </a:p>
          <a:p>
            <a:pPr marL="342900" indent="-342900">
              <a:buAutoNum type="arabicPeriod"/>
            </a:pPr>
            <a:r>
              <a:rPr lang="en-GB" dirty="0" smtClean="0"/>
              <a:t>Excellent progress achieved last year and after Autumn’s PPM this year is looking very favourable, but it is only Autumn.</a:t>
            </a:r>
            <a:endParaRPr lang="en-GB" dirty="0"/>
          </a:p>
        </p:txBody>
      </p:sp>
    </p:spTree>
    <p:extLst>
      <p:ext uri="{BB962C8B-B14F-4D97-AF65-F5344CB8AC3E}">
        <p14:creationId xmlns:p14="http://schemas.microsoft.com/office/powerpoint/2010/main" val="3128215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Personal development, behaviour and welfare</a:t>
            </a:r>
            <a:endParaRPr lang="en-GB" dirty="0"/>
          </a:p>
        </p:txBody>
      </p:sp>
      <p:pic>
        <p:nvPicPr>
          <p:cNvPr id="9218" name="Picture 2" descr="C:\Users\Headteacher\Pictures\web site\unifor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8064896"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15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Attendance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1237312"/>
              </p:ext>
            </p:extLst>
          </p:nvPr>
        </p:nvGraphicFramePr>
        <p:xfrm>
          <a:off x="1115616" y="1502718"/>
          <a:ext cx="2769235" cy="3084576"/>
        </p:xfrm>
        <a:graphic>
          <a:graphicData uri="http://schemas.openxmlformats.org/drawingml/2006/table">
            <a:tbl>
              <a:tblPr firstRow="1" firstCol="1" bandRow="1">
                <a:tableStyleId>{5C22544A-7EE6-4342-B048-85BDC9FD1C3A}</a:tableStyleId>
              </a:tblPr>
              <a:tblGrid>
                <a:gridCol w="1148715"/>
                <a:gridCol w="810260"/>
                <a:gridCol w="810260"/>
              </a:tblGrid>
              <a:tr h="0">
                <a:tc>
                  <a:txBody>
                    <a:bodyPr/>
                    <a:lstStyle/>
                    <a:p>
                      <a:pPr algn="l">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gn="l">
                        <a:lnSpc>
                          <a:spcPct val="115000"/>
                        </a:lnSpc>
                        <a:spcAft>
                          <a:spcPts val="0"/>
                        </a:spcAft>
                      </a:pPr>
                      <a:r>
                        <a:rPr lang="en-GB" sz="1100" dirty="0">
                          <a:effectLst/>
                        </a:rPr>
                        <a:t>% Attendance</a:t>
                      </a:r>
                      <a:endParaRPr lang="en-GB" sz="1100" dirty="0">
                        <a:effectLst/>
                        <a:latin typeface="Calibri"/>
                        <a:ea typeface="Calibri"/>
                        <a:cs typeface="Times New Roman"/>
                      </a:endParaRPr>
                    </a:p>
                  </a:txBody>
                  <a:tcPr marL="68580" marR="68580" marT="0" marB="0"/>
                </a:tc>
                <a:tc>
                  <a:txBody>
                    <a:bodyPr/>
                    <a:lstStyle/>
                    <a:p>
                      <a:pPr algn="l">
                        <a:lnSpc>
                          <a:spcPct val="115000"/>
                        </a:lnSpc>
                        <a:spcAft>
                          <a:spcPts val="0"/>
                        </a:spcAft>
                      </a:pPr>
                      <a:r>
                        <a:rPr lang="en-GB" sz="1100">
                          <a:effectLst/>
                        </a:rPr>
                        <a:t>% of Lateness</a:t>
                      </a:r>
                      <a:endParaRPr lang="en-GB" sz="1100">
                        <a:effectLst/>
                        <a:latin typeface="Calibri"/>
                        <a:ea typeface="Calibri"/>
                        <a:cs typeface="Times New Roman"/>
                      </a:endParaRPr>
                    </a:p>
                  </a:txBody>
                  <a:tcPr marL="68580" marR="68580" marT="0" marB="0"/>
                </a:tc>
              </a:tr>
              <a:tr h="0">
                <a:tc>
                  <a:txBody>
                    <a:bodyPr/>
                    <a:lstStyle/>
                    <a:p>
                      <a:pPr algn="l">
                        <a:lnSpc>
                          <a:spcPct val="115000"/>
                        </a:lnSpc>
                        <a:spcAft>
                          <a:spcPts val="0"/>
                        </a:spcAft>
                      </a:pPr>
                      <a:r>
                        <a:rPr lang="en-GB" sz="1100" dirty="0">
                          <a:effectLst/>
                        </a:rPr>
                        <a:t>Foundation</a:t>
                      </a:r>
                    </a:p>
                    <a:p>
                      <a:pPr algn="l">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gn="l">
                        <a:lnSpc>
                          <a:spcPct val="115000"/>
                        </a:lnSpc>
                        <a:spcAft>
                          <a:spcPts val="0"/>
                        </a:spcAft>
                      </a:pPr>
                      <a:r>
                        <a:rPr lang="en-GB" sz="1100">
                          <a:effectLst/>
                        </a:rPr>
                        <a:t>96.53</a:t>
                      </a:r>
                      <a:endParaRPr lang="en-GB" sz="1100">
                        <a:effectLst/>
                        <a:latin typeface="Calibri"/>
                        <a:ea typeface="Calibri"/>
                        <a:cs typeface="Times New Roman"/>
                      </a:endParaRPr>
                    </a:p>
                  </a:txBody>
                  <a:tcPr marL="68580" marR="68580" marT="0" marB="0"/>
                </a:tc>
                <a:tc>
                  <a:txBody>
                    <a:bodyPr/>
                    <a:lstStyle/>
                    <a:p>
                      <a:pPr algn="l">
                        <a:lnSpc>
                          <a:spcPct val="115000"/>
                        </a:lnSpc>
                        <a:spcAft>
                          <a:spcPts val="0"/>
                        </a:spcAft>
                      </a:pPr>
                      <a:r>
                        <a:rPr lang="en-GB" sz="1100">
                          <a:effectLst/>
                        </a:rPr>
                        <a:t>0.57</a:t>
                      </a:r>
                      <a:endParaRPr lang="en-GB" sz="1100">
                        <a:effectLst/>
                        <a:latin typeface="Calibri"/>
                        <a:ea typeface="Calibri"/>
                        <a:cs typeface="Times New Roman"/>
                      </a:endParaRPr>
                    </a:p>
                  </a:txBody>
                  <a:tcPr marL="68580" marR="68580" marT="0" marB="0"/>
                </a:tc>
              </a:tr>
              <a:tr h="0">
                <a:tc>
                  <a:txBody>
                    <a:bodyPr/>
                    <a:lstStyle/>
                    <a:p>
                      <a:pPr algn="l">
                        <a:lnSpc>
                          <a:spcPct val="115000"/>
                        </a:lnSpc>
                        <a:spcAft>
                          <a:spcPts val="0"/>
                        </a:spcAft>
                      </a:pPr>
                      <a:r>
                        <a:rPr lang="en-GB" sz="1100">
                          <a:effectLst/>
                        </a:rPr>
                        <a:t>Year 1</a:t>
                      </a:r>
                    </a:p>
                    <a:p>
                      <a:pPr algn="l">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l">
                        <a:lnSpc>
                          <a:spcPct val="115000"/>
                        </a:lnSpc>
                        <a:spcAft>
                          <a:spcPts val="0"/>
                        </a:spcAft>
                      </a:pPr>
                      <a:r>
                        <a:rPr lang="en-GB" sz="1100">
                          <a:effectLst/>
                        </a:rPr>
                        <a:t>98.28</a:t>
                      </a:r>
                      <a:endParaRPr lang="en-GB" sz="1100">
                        <a:effectLst/>
                        <a:latin typeface="Calibri"/>
                        <a:ea typeface="Calibri"/>
                        <a:cs typeface="Times New Roman"/>
                      </a:endParaRPr>
                    </a:p>
                  </a:txBody>
                  <a:tcPr marL="68580" marR="68580" marT="0" marB="0"/>
                </a:tc>
                <a:tc>
                  <a:txBody>
                    <a:bodyPr/>
                    <a:lstStyle/>
                    <a:p>
                      <a:pPr algn="l">
                        <a:lnSpc>
                          <a:spcPct val="115000"/>
                        </a:lnSpc>
                        <a:spcAft>
                          <a:spcPts val="0"/>
                        </a:spcAft>
                      </a:pPr>
                      <a:r>
                        <a:rPr lang="en-GB" sz="1100">
                          <a:effectLst/>
                        </a:rPr>
                        <a:t>0</a:t>
                      </a:r>
                      <a:endParaRPr lang="en-GB" sz="1100">
                        <a:effectLst/>
                        <a:latin typeface="Calibri"/>
                        <a:ea typeface="Calibri"/>
                        <a:cs typeface="Times New Roman"/>
                      </a:endParaRPr>
                    </a:p>
                  </a:txBody>
                  <a:tcPr marL="68580" marR="68580" marT="0" marB="0"/>
                </a:tc>
              </a:tr>
              <a:tr h="0">
                <a:tc>
                  <a:txBody>
                    <a:bodyPr/>
                    <a:lstStyle/>
                    <a:p>
                      <a:pPr algn="l">
                        <a:lnSpc>
                          <a:spcPct val="115000"/>
                        </a:lnSpc>
                        <a:spcAft>
                          <a:spcPts val="0"/>
                        </a:spcAft>
                      </a:pPr>
                      <a:r>
                        <a:rPr lang="en-GB" sz="1100">
                          <a:effectLst/>
                        </a:rPr>
                        <a:t>Year 2</a:t>
                      </a:r>
                    </a:p>
                    <a:p>
                      <a:pPr algn="l">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l">
                        <a:lnSpc>
                          <a:spcPct val="115000"/>
                        </a:lnSpc>
                        <a:spcAft>
                          <a:spcPts val="0"/>
                        </a:spcAft>
                      </a:pPr>
                      <a:r>
                        <a:rPr lang="en-GB" sz="1100">
                          <a:effectLst/>
                        </a:rPr>
                        <a:t>96.18</a:t>
                      </a:r>
                      <a:endParaRPr lang="en-GB" sz="1100">
                        <a:effectLst/>
                        <a:latin typeface="Calibri"/>
                        <a:ea typeface="Calibri"/>
                        <a:cs typeface="Times New Roman"/>
                      </a:endParaRPr>
                    </a:p>
                  </a:txBody>
                  <a:tcPr marL="68580" marR="68580" marT="0" marB="0"/>
                </a:tc>
                <a:tc>
                  <a:txBody>
                    <a:bodyPr/>
                    <a:lstStyle/>
                    <a:p>
                      <a:pPr algn="l">
                        <a:lnSpc>
                          <a:spcPct val="115000"/>
                        </a:lnSpc>
                        <a:spcAft>
                          <a:spcPts val="0"/>
                        </a:spcAft>
                      </a:pPr>
                      <a:r>
                        <a:rPr lang="en-GB" sz="1100">
                          <a:effectLst/>
                        </a:rPr>
                        <a:t>0.10</a:t>
                      </a:r>
                      <a:endParaRPr lang="en-GB" sz="1100">
                        <a:effectLst/>
                        <a:latin typeface="Calibri"/>
                        <a:ea typeface="Calibri"/>
                        <a:cs typeface="Times New Roman"/>
                      </a:endParaRPr>
                    </a:p>
                  </a:txBody>
                  <a:tcPr marL="68580" marR="68580" marT="0" marB="0"/>
                </a:tc>
              </a:tr>
              <a:tr h="0">
                <a:tc>
                  <a:txBody>
                    <a:bodyPr/>
                    <a:lstStyle/>
                    <a:p>
                      <a:pPr algn="l">
                        <a:lnSpc>
                          <a:spcPct val="115000"/>
                        </a:lnSpc>
                        <a:spcAft>
                          <a:spcPts val="0"/>
                        </a:spcAft>
                      </a:pPr>
                      <a:r>
                        <a:rPr lang="en-GB" sz="1100">
                          <a:effectLst/>
                        </a:rPr>
                        <a:t>Year 3</a:t>
                      </a:r>
                    </a:p>
                    <a:p>
                      <a:pPr algn="l">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l">
                        <a:lnSpc>
                          <a:spcPct val="115000"/>
                        </a:lnSpc>
                        <a:spcAft>
                          <a:spcPts val="0"/>
                        </a:spcAft>
                      </a:pPr>
                      <a:r>
                        <a:rPr lang="en-GB" sz="1100">
                          <a:effectLst/>
                        </a:rPr>
                        <a:t>98.7</a:t>
                      </a:r>
                      <a:endParaRPr lang="en-GB" sz="1100">
                        <a:effectLst/>
                        <a:latin typeface="Calibri"/>
                        <a:ea typeface="Calibri"/>
                        <a:cs typeface="Times New Roman"/>
                      </a:endParaRPr>
                    </a:p>
                  </a:txBody>
                  <a:tcPr marL="68580" marR="68580" marT="0" marB="0"/>
                </a:tc>
                <a:tc>
                  <a:txBody>
                    <a:bodyPr/>
                    <a:lstStyle/>
                    <a:p>
                      <a:pPr algn="l">
                        <a:lnSpc>
                          <a:spcPct val="115000"/>
                        </a:lnSpc>
                        <a:spcAft>
                          <a:spcPts val="0"/>
                        </a:spcAft>
                      </a:pPr>
                      <a:r>
                        <a:rPr lang="en-GB" sz="1100">
                          <a:effectLst/>
                        </a:rPr>
                        <a:t>0</a:t>
                      </a:r>
                      <a:endParaRPr lang="en-GB" sz="1100">
                        <a:effectLst/>
                        <a:latin typeface="Calibri"/>
                        <a:ea typeface="Calibri"/>
                        <a:cs typeface="Times New Roman"/>
                      </a:endParaRPr>
                    </a:p>
                  </a:txBody>
                  <a:tcPr marL="68580" marR="68580" marT="0" marB="0"/>
                </a:tc>
              </a:tr>
              <a:tr h="0">
                <a:tc>
                  <a:txBody>
                    <a:bodyPr/>
                    <a:lstStyle/>
                    <a:p>
                      <a:pPr algn="l">
                        <a:lnSpc>
                          <a:spcPct val="115000"/>
                        </a:lnSpc>
                        <a:spcAft>
                          <a:spcPts val="0"/>
                        </a:spcAft>
                      </a:pPr>
                      <a:r>
                        <a:rPr lang="en-GB" sz="1100">
                          <a:effectLst/>
                        </a:rPr>
                        <a:t>Year 4</a:t>
                      </a:r>
                    </a:p>
                    <a:p>
                      <a:pPr algn="l">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l">
                        <a:lnSpc>
                          <a:spcPct val="115000"/>
                        </a:lnSpc>
                        <a:spcAft>
                          <a:spcPts val="0"/>
                        </a:spcAft>
                      </a:pPr>
                      <a:r>
                        <a:rPr lang="en-GB" sz="1100">
                          <a:effectLst/>
                        </a:rPr>
                        <a:t>95.08</a:t>
                      </a:r>
                      <a:endParaRPr lang="en-GB" sz="1100">
                        <a:effectLst/>
                        <a:latin typeface="Calibri"/>
                        <a:ea typeface="Calibri"/>
                        <a:cs typeface="Times New Roman"/>
                      </a:endParaRPr>
                    </a:p>
                  </a:txBody>
                  <a:tcPr marL="68580" marR="68580" marT="0" marB="0"/>
                </a:tc>
                <a:tc>
                  <a:txBody>
                    <a:bodyPr/>
                    <a:lstStyle/>
                    <a:p>
                      <a:pPr algn="l">
                        <a:lnSpc>
                          <a:spcPct val="115000"/>
                        </a:lnSpc>
                        <a:spcAft>
                          <a:spcPts val="0"/>
                        </a:spcAft>
                      </a:pPr>
                      <a:r>
                        <a:rPr lang="en-GB" sz="1100">
                          <a:effectLst/>
                        </a:rPr>
                        <a:t>0.08</a:t>
                      </a:r>
                      <a:endParaRPr lang="en-GB" sz="1100">
                        <a:effectLst/>
                        <a:latin typeface="Calibri"/>
                        <a:ea typeface="Calibri"/>
                        <a:cs typeface="Times New Roman"/>
                      </a:endParaRPr>
                    </a:p>
                  </a:txBody>
                  <a:tcPr marL="68580" marR="68580" marT="0" marB="0"/>
                </a:tc>
              </a:tr>
              <a:tr h="0">
                <a:tc>
                  <a:txBody>
                    <a:bodyPr/>
                    <a:lstStyle/>
                    <a:p>
                      <a:pPr algn="l">
                        <a:lnSpc>
                          <a:spcPct val="115000"/>
                        </a:lnSpc>
                        <a:spcAft>
                          <a:spcPts val="0"/>
                        </a:spcAft>
                      </a:pPr>
                      <a:r>
                        <a:rPr lang="en-GB" sz="1100">
                          <a:effectLst/>
                        </a:rPr>
                        <a:t>Year 5</a:t>
                      </a:r>
                    </a:p>
                    <a:p>
                      <a:pPr algn="l">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l">
                        <a:lnSpc>
                          <a:spcPct val="115000"/>
                        </a:lnSpc>
                        <a:spcAft>
                          <a:spcPts val="0"/>
                        </a:spcAft>
                      </a:pPr>
                      <a:r>
                        <a:rPr lang="en-GB" sz="1100">
                          <a:effectLst/>
                        </a:rPr>
                        <a:t>96.58</a:t>
                      </a:r>
                      <a:endParaRPr lang="en-GB" sz="1100">
                        <a:effectLst/>
                        <a:latin typeface="Calibri"/>
                        <a:ea typeface="Calibri"/>
                        <a:cs typeface="Times New Roman"/>
                      </a:endParaRPr>
                    </a:p>
                  </a:txBody>
                  <a:tcPr marL="68580" marR="68580" marT="0" marB="0"/>
                </a:tc>
                <a:tc>
                  <a:txBody>
                    <a:bodyPr/>
                    <a:lstStyle/>
                    <a:p>
                      <a:pPr algn="l">
                        <a:lnSpc>
                          <a:spcPct val="115000"/>
                        </a:lnSpc>
                        <a:spcAft>
                          <a:spcPts val="0"/>
                        </a:spcAft>
                      </a:pPr>
                      <a:r>
                        <a:rPr lang="en-GB" sz="1100">
                          <a:effectLst/>
                        </a:rPr>
                        <a:t>0.29</a:t>
                      </a:r>
                      <a:endParaRPr lang="en-GB" sz="1100">
                        <a:effectLst/>
                        <a:latin typeface="Calibri"/>
                        <a:ea typeface="Calibri"/>
                        <a:cs typeface="Times New Roman"/>
                      </a:endParaRPr>
                    </a:p>
                  </a:txBody>
                  <a:tcPr marL="68580" marR="68580" marT="0" marB="0"/>
                </a:tc>
              </a:tr>
              <a:tr h="0">
                <a:tc>
                  <a:txBody>
                    <a:bodyPr/>
                    <a:lstStyle/>
                    <a:p>
                      <a:pPr algn="l">
                        <a:lnSpc>
                          <a:spcPct val="115000"/>
                        </a:lnSpc>
                        <a:spcAft>
                          <a:spcPts val="0"/>
                        </a:spcAft>
                      </a:pPr>
                      <a:r>
                        <a:rPr lang="en-GB" sz="1100">
                          <a:effectLst/>
                        </a:rPr>
                        <a:t>Year 6</a:t>
                      </a:r>
                    </a:p>
                    <a:p>
                      <a:pPr algn="l">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gn="l">
                        <a:lnSpc>
                          <a:spcPct val="115000"/>
                        </a:lnSpc>
                        <a:spcAft>
                          <a:spcPts val="0"/>
                        </a:spcAft>
                      </a:pPr>
                      <a:r>
                        <a:rPr lang="en-GB" sz="1100">
                          <a:effectLst/>
                        </a:rPr>
                        <a:t>97.74</a:t>
                      </a:r>
                      <a:endParaRPr lang="en-GB" sz="1100">
                        <a:effectLst/>
                        <a:latin typeface="Calibri"/>
                        <a:ea typeface="Calibri"/>
                        <a:cs typeface="Times New Roman"/>
                      </a:endParaRPr>
                    </a:p>
                  </a:txBody>
                  <a:tcPr marL="68580" marR="68580" marT="0" marB="0"/>
                </a:tc>
                <a:tc>
                  <a:txBody>
                    <a:bodyPr/>
                    <a:lstStyle/>
                    <a:p>
                      <a:pPr algn="l">
                        <a:lnSpc>
                          <a:spcPct val="115000"/>
                        </a:lnSpc>
                        <a:spcAft>
                          <a:spcPts val="0"/>
                        </a:spcAft>
                      </a:pPr>
                      <a:r>
                        <a:rPr lang="en-GB" sz="1100" dirty="0">
                          <a:effectLst/>
                        </a:rPr>
                        <a:t>1.38</a:t>
                      </a:r>
                      <a:endParaRPr lang="en-GB" sz="1100" dirty="0">
                        <a:effectLst/>
                        <a:latin typeface="Calibri"/>
                        <a:ea typeface="Calibri"/>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99004790"/>
              </p:ext>
            </p:extLst>
          </p:nvPr>
        </p:nvGraphicFramePr>
        <p:xfrm>
          <a:off x="4788024" y="1435847"/>
          <a:ext cx="2736304" cy="3084576"/>
        </p:xfrm>
        <a:graphic>
          <a:graphicData uri="http://schemas.openxmlformats.org/drawingml/2006/table">
            <a:tbl>
              <a:tblPr firstRow="1" firstCol="1" bandRow="1">
                <a:tableStyleId>{5C22544A-7EE6-4342-B048-85BDC9FD1C3A}</a:tableStyleId>
              </a:tblPr>
              <a:tblGrid>
                <a:gridCol w="1008112"/>
                <a:gridCol w="927567"/>
                <a:gridCol w="800625"/>
              </a:tblGrid>
              <a:tr h="368148">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Attendance</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 of Lateness</a:t>
                      </a:r>
                      <a:endParaRPr lang="en-GB" sz="1100">
                        <a:effectLst/>
                        <a:latin typeface="Calibri"/>
                        <a:ea typeface="Calibri"/>
                        <a:cs typeface="Times New Roman"/>
                      </a:endParaRPr>
                    </a:p>
                  </a:txBody>
                  <a:tcPr marL="68580" marR="68580" marT="0" marB="0"/>
                </a:tc>
              </a:tr>
              <a:tr h="368148">
                <a:tc>
                  <a:txBody>
                    <a:bodyPr/>
                    <a:lstStyle/>
                    <a:p>
                      <a:pPr>
                        <a:lnSpc>
                          <a:spcPct val="115000"/>
                        </a:lnSpc>
                        <a:spcAft>
                          <a:spcPts val="0"/>
                        </a:spcAft>
                      </a:pPr>
                      <a:r>
                        <a:rPr lang="en-GB" sz="1100">
                          <a:effectLst/>
                        </a:rPr>
                        <a:t>Foundation</a:t>
                      </a:r>
                    </a:p>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96.92%</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0.36%</a:t>
                      </a:r>
                      <a:endParaRPr lang="en-GB" sz="1100">
                        <a:effectLst/>
                        <a:latin typeface="Calibri"/>
                        <a:ea typeface="Calibri"/>
                        <a:cs typeface="Times New Roman"/>
                      </a:endParaRPr>
                    </a:p>
                  </a:txBody>
                  <a:tcPr marL="68580" marR="68580" marT="0" marB="0"/>
                </a:tc>
              </a:tr>
              <a:tr h="368148">
                <a:tc>
                  <a:txBody>
                    <a:bodyPr/>
                    <a:lstStyle/>
                    <a:p>
                      <a:pPr>
                        <a:lnSpc>
                          <a:spcPct val="115000"/>
                        </a:lnSpc>
                        <a:spcAft>
                          <a:spcPts val="0"/>
                        </a:spcAft>
                      </a:pPr>
                      <a:r>
                        <a:rPr lang="en-GB" sz="1100">
                          <a:effectLst/>
                        </a:rPr>
                        <a:t>Year 1</a:t>
                      </a:r>
                    </a:p>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97.55%</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0.05%</a:t>
                      </a:r>
                      <a:endParaRPr lang="en-GB" sz="1100">
                        <a:effectLst/>
                        <a:latin typeface="Calibri"/>
                        <a:ea typeface="Calibri"/>
                        <a:cs typeface="Times New Roman"/>
                      </a:endParaRPr>
                    </a:p>
                  </a:txBody>
                  <a:tcPr marL="68580" marR="68580" marT="0" marB="0"/>
                </a:tc>
              </a:tr>
              <a:tr h="368148">
                <a:tc>
                  <a:txBody>
                    <a:bodyPr/>
                    <a:lstStyle/>
                    <a:p>
                      <a:pPr>
                        <a:lnSpc>
                          <a:spcPct val="115000"/>
                        </a:lnSpc>
                        <a:spcAft>
                          <a:spcPts val="0"/>
                        </a:spcAft>
                      </a:pPr>
                      <a:r>
                        <a:rPr lang="en-GB" sz="1100" dirty="0">
                          <a:effectLst/>
                        </a:rPr>
                        <a:t>Year 2</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97.23%</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0.42%</a:t>
                      </a:r>
                      <a:endParaRPr lang="en-GB" sz="1100">
                        <a:effectLst/>
                        <a:latin typeface="Calibri"/>
                        <a:ea typeface="Calibri"/>
                        <a:cs typeface="Times New Roman"/>
                      </a:endParaRPr>
                    </a:p>
                  </a:txBody>
                  <a:tcPr marL="68580" marR="68580" marT="0" marB="0"/>
                </a:tc>
              </a:tr>
              <a:tr h="368148">
                <a:tc>
                  <a:txBody>
                    <a:bodyPr/>
                    <a:lstStyle/>
                    <a:p>
                      <a:pPr>
                        <a:lnSpc>
                          <a:spcPct val="115000"/>
                        </a:lnSpc>
                        <a:spcAft>
                          <a:spcPts val="0"/>
                        </a:spcAft>
                      </a:pPr>
                      <a:r>
                        <a:rPr lang="en-GB" sz="1100" dirty="0">
                          <a:effectLst/>
                        </a:rPr>
                        <a:t>Year 3</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96.84%</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0.04%</a:t>
                      </a:r>
                      <a:endParaRPr lang="en-GB" sz="1100">
                        <a:effectLst/>
                        <a:latin typeface="Calibri"/>
                        <a:ea typeface="Calibri"/>
                        <a:cs typeface="Times New Roman"/>
                      </a:endParaRPr>
                    </a:p>
                  </a:txBody>
                  <a:tcPr marL="68580" marR="68580" marT="0" marB="0"/>
                </a:tc>
              </a:tr>
              <a:tr h="368148">
                <a:tc>
                  <a:txBody>
                    <a:bodyPr/>
                    <a:lstStyle/>
                    <a:p>
                      <a:pPr>
                        <a:lnSpc>
                          <a:spcPct val="115000"/>
                        </a:lnSpc>
                        <a:spcAft>
                          <a:spcPts val="0"/>
                        </a:spcAft>
                      </a:pPr>
                      <a:r>
                        <a:rPr lang="en-GB" sz="1100">
                          <a:effectLst/>
                        </a:rPr>
                        <a:t>Year 4</a:t>
                      </a:r>
                    </a:p>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95.37%</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0.21%</a:t>
                      </a:r>
                      <a:endParaRPr lang="en-GB" sz="1100">
                        <a:effectLst/>
                        <a:latin typeface="Calibri"/>
                        <a:ea typeface="Calibri"/>
                        <a:cs typeface="Times New Roman"/>
                      </a:endParaRPr>
                    </a:p>
                  </a:txBody>
                  <a:tcPr marL="68580" marR="68580" marT="0" marB="0"/>
                </a:tc>
              </a:tr>
              <a:tr h="368148">
                <a:tc>
                  <a:txBody>
                    <a:bodyPr/>
                    <a:lstStyle/>
                    <a:p>
                      <a:pPr>
                        <a:lnSpc>
                          <a:spcPct val="115000"/>
                        </a:lnSpc>
                        <a:spcAft>
                          <a:spcPts val="0"/>
                        </a:spcAft>
                      </a:pPr>
                      <a:r>
                        <a:rPr lang="en-GB" sz="1100">
                          <a:effectLst/>
                        </a:rPr>
                        <a:t>Year 5</a:t>
                      </a:r>
                    </a:p>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95.03%</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0.22%</a:t>
                      </a:r>
                      <a:endParaRPr lang="en-GB" sz="1100">
                        <a:effectLst/>
                        <a:latin typeface="Calibri"/>
                        <a:ea typeface="Calibri"/>
                        <a:cs typeface="Times New Roman"/>
                      </a:endParaRPr>
                    </a:p>
                  </a:txBody>
                  <a:tcPr marL="68580" marR="68580" marT="0" marB="0"/>
                </a:tc>
              </a:tr>
              <a:tr h="307397">
                <a:tc>
                  <a:txBody>
                    <a:bodyPr/>
                    <a:lstStyle/>
                    <a:p>
                      <a:pPr>
                        <a:lnSpc>
                          <a:spcPct val="115000"/>
                        </a:lnSpc>
                        <a:spcAft>
                          <a:spcPts val="0"/>
                        </a:spcAft>
                      </a:pPr>
                      <a:r>
                        <a:rPr lang="en-GB" sz="1100" dirty="0">
                          <a:effectLst/>
                        </a:rPr>
                        <a:t>Year 6</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96.16%</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1.33%</a:t>
                      </a:r>
                      <a:endParaRPr lang="en-GB" sz="1100" dirty="0">
                        <a:effectLst/>
                        <a:latin typeface="Calibri"/>
                        <a:ea typeface="Calibri"/>
                        <a:cs typeface="Times New Roman"/>
                      </a:endParaRPr>
                    </a:p>
                  </a:txBody>
                  <a:tcPr marL="68580" marR="68580" marT="0" marB="0"/>
                </a:tc>
              </a:tr>
            </a:tbl>
          </a:graphicData>
        </a:graphic>
      </p:graphicFrame>
      <p:sp>
        <p:nvSpPr>
          <p:cNvPr id="6" name="TextBox 5"/>
          <p:cNvSpPr txBox="1"/>
          <p:nvPr/>
        </p:nvSpPr>
        <p:spPr>
          <a:xfrm>
            <a:off x="1259632" y="1133386"/>
            <a:ext cx="6336704" cy="369332"/>
          </a:xfrm>
          <a:prstGeom prst="rect">
            <a:avLst/>
          </a:prstGeom>
          <a:noFill/>
        </p:spPr>
        <p:txBody>
          <a:bodyPr wrap="square" rtlCol="0">
            <a:spAutoFit/>
          </a:bodyPr>
          <a:lstStyle/>
          <a:p>
            <a:r>
              <a:rPr lang="en-GB" dirty="0" smtClean="0"/>
              <a:t>September                                                           October</a:t>
            </a:r>
            <a:endParaRPr lang="en-GB" dirty="0"/>
          </a:p>
        </p:txBody>
      </p:sp>
    </p:spTree>
    <p:extLst>
      <p:ext uri="{BB962C8B-B14F-4D97-AF65-F5344CB8AC3E}">
        <p14:creationId xmlns:p14="http://schemas.microsoft.com/office/powerpoint/2010/main" val="3071589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67996777"/>
              </p:ext>
            </p:extLst>
          </p:nvPr>
        </p:nvGraphicFramePr>
        <p:xfrm>
          <a:off x="899592" y="5013176"/>
          <a:ext cx="7668852" cy="1188054"/>
        </p:xfrm>
        <a:graphic>
          <a:graphicData uri="http://schemas.openxmlformats.org/drawingml/2006/table">
            <a:tbl>
              <a:tblPr firstRow="1" bandRow="1">
                <a:tableStyleId>{5C22544A-7EE6-4342-B048-85BDC9FD1C3A}</a:tableStyleId>
              </a:tblPr>
              <a:tblGrid>
                <a:gridCol w="5998409"/>
                <a:gridCol w="1670443"/>
              </a:tblGrid>
              <a:tr h="329834">
                <a:tc>
                  <a:txBody>
                    <a:bodyPr/>
                    <a:lstStyle/>
                    <a:p>
                      <a:r>
                        <a:rPr lang="en-GB" dirty="0" smtClean="0"/>
                        <a:t>Racist and bullying incidents (from 1</a:t>
                      </a:r>
                      <a:r>
                        <a:rPr lang="en-GB" baseline="30000" dirty="0" smtClean="0"/>
                        <a:t>st</a:t>
                      </a:r>
                      <a:r>
                        <a:rPr lang="en-GB" dirty="0" smtClean="0"/>
                        <a:t> September- 17.11.15)</a:t>
                      </a:r>
                      <a:endParaRPr lang="en-GB" dirty="0"/>
                    </a:p>
                  </a:txBody>
                  <a:tcPr/>
                </a:tc>
                <a:tc>
                  <a:txBody>
                    <a:bodyPr/>
                    <a:lstStyle/>
                    <a:p>
                      <a:endParaRPr lang="en-GB" dirty="0"/>
                    </a:p>
                  </a:txBody>
                  <a:tcPr/>
                </a:tc>
              </a:tr>
              <a:tr h="411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Number of racist incidents</a:t>
                      </a:r>
                      <a:endParaRPr lang="en-GB" dirty="0"/>
                    </a:p>
                  </a:txBody>
                  <a:tcPr/>
                </a:tc>
                <a:tc>
                  <a:txBody>
                    <a:bodyPr/>
                    <a:lstStyle/>
                    <a:p>
                      <a:r>
                        <a:rPr lang="en-GB" dirty="0" smtClean="0"/>
                        <a:t>0</a:t>
                      </a:r>
                      <a:endParaRPr lang="en-GB" dirty="0"/>
                    </a:p>
                  </a:txBody>
                  <a:tcPr/>
                </a:tc>
              </a:tr>
              <a:tr h="411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Bullying</a:t>
                      </a:r>
                      <a:r>
                        <a:rPr lang="en-GB" baseline="0" dirty="0" smtClean="0"/>
                        <a:t> incidents </a:t>
                      </a:r>
                      <a:endParaRPr lang="en-GB" dirty="0"/>
                    </a:p>
                  </a:txBody>
                  <a:tcPr/>
                </a:tc>
                <a:tc>
                  <a:txBody>
                    <a:bodyPr/>
                    <a:lstStyle/>
                    <a:p>
                      <a:r>
                        <a:rPr lang="en-GB" dirty="0" smtClean="0"/>
                        <a:t>1</a:t>
                      </a:r>
                      <a:endParaRPr lang="en-GB" dirty="0"/>
                    </a:p>
                  </a:txBody>
                  <a:tcPr/>
                </a:tc>
              </a:tr>
            </a:tbl>
          </a:graphicData>
        </a:graphic>
      </p:graphicFrame>
      <p:sp>
        <p:nvSpPr>
          <p:cNvPr id="3" name="TextBox 2"/>
          <p:cNvSpPr txBox="1"/>
          <p:nvPr/>
        </p:nvSpPr>
        <p:spPr>
          <a:xfrm>
            <a:off x="755576" y="877362"/>
            <a:ext cx="6912768" cy="523220"/>
          </a:xfrm>
          <a:prstGeom prst="rect">
            <a:avLst/>
          </a:prstGeom>
          <a:noFill/>
        </p:spPr>
        <p:txBody>
          <a:bodyPr wrap="square" rtlCol="0">
            <a:spAutoFit/>
          </a:bodyPr>
          <a:lstStyle/>
          <a:p>
            <a:r>
              <a:rPr lang="en-GB" sz="2800" dirty="0" smtClean="0"/>
              <a:t>Behaviour Report</a:t>
            </a:r>
            <a:endParaRPr lang="en-GB" sz="2800" dirty="0"/>
          </a:p>
        </p:txBody>
      </p:sp>
      <p:graphicFrame>
        <p:nvGraphicFramePr>
          <p:cNvPr id="4" name="Table 3"/>
          <p:cNvGraphicFramePr>
            <a:graphicFrameLocks noGrp="1"/>
          </p:cNvGraphicFramePr>
          <p:nvPr>
            <p:extLst>
              <p:ext uri="{D42A27DB-BD31-4B8C-83A1-F6EECF244321}">
                <p14:modId xmlns:p14="http://schemas.microsoft.com/office/powerpoint/2010/main" val="2842262584"/>
              </p:ext>
            </p:extLst>
          </p:nvPr>
        </p:nvGraphicFramePr>
        <p:xfrm>
          <a:off x="1043608" y="1844824"/>
          <a:ext cx="6096000" cy="23012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GB" dirty="0"/>
                    </a:p>
                  </a:txBody>
                  <a:tcPr/>
                </a:tc>
                <a:tc>
                  <a:txBody>
                    <a:bodyPr/>
                    <a:lstStyle/>
                    <a:p>
                      <a:r>
                        <a:rPr lang="en-GB" dirty="0" smtClean="0"/>
                        <a:t>September</a:t>
                      </a:r>
                      <a:endParaRPr lang="en-GB" dirty="0"/>
                    </a:p>
                  </a:txBody>
                  <a:tcPr/>
                </a:tc>
                <a:tc>
                  <a:txBody>
                    <a:bodyPr/>
                    <a:lstStyle/>
                    <a:p>
                      <a:r>
                        <a:rPr lang="en-GB" dirty="0" smtClean="0"/>
                        <a:t>October</a:t>
                      </a:r>
                      <a:endParaRPr lang="en-GB" dirty="0"/>
                    </a:p>
                  </a:txBody>
                  <a:tcPr/>
                </a:tc>
              </a:tr>
              <a:tr h="370840">
                <a:tc>
                  <a:txBody>
                    <a:bodyPr/>
                    <a:lstStyle/>
                    <a:p>
                      <a:r>
                        <a:rPr lang="en-GB" dirty="0" smtClean="0"/>
                        <a:t>Level 2 incidents</a:t>
                      </a:r>
                      <a:endParaRPr lang="en-GB" dirty="0"/>
                    </a:p>
                  </a:txBody>
                  <a:tcPr/>
                </a:tc>
                <a:tc>
                  <a:txBody>
                    <a:bodyPr/>
                    <a:lstStyle/>
                    <a:p>
                      <a:r>
                        <a:rPr lang="en-GB" dirty="0" smtClean="0"/>
                        <a:t>4</a:t>
                      </a:r>
                      <a:endParaRPr lang="en-GB" dirty="0"/>
                    </a:p>
                  </a:txBody>
                  <a:tcPr/>
                </a:tc>
                <a:tc>
                  <a:txBody>
                    <a:bodyPr/>
                    <a:lstStyle/>
                    <a:p>
                      <a:r>
                        <a:rPr lang="en-GB" dirty="0" smtClean="0"/>
                        <a:t>5</a:t>
                      </a:r>
                      <a:endParaRPr lang="en-GB" dirty="0"/>
                    </a:p>
                  </a:txBody>
                  <a:tcPr/>
                </a:tc>
              </a:tr>
              <a:tr h="370840">
                <a:tc>
                  <a:txBody>
                    <a:bodyPr/>
                    <a:lstStyle/>
                    <a:p>
                      <a:r>
                        <a:rPr lang="en-GB" dirty="0" smtClean="0"/>
                        <a:t>Level 3 incidents</a:t>
                      </a:r>
                      <a:endParaRPr lang="en-GB" dirty="0"/>
                    </a:p>
                  </a:txBody>
                  <a:tcPr/>
                </a:tc>
                <a:tc>
                  <a:txBody>
                    <a:bodyPr/>
                    <a:lstStyle/>
                    <a:p>
                      <a:endParaRPr lang="en-GB" dirty="0"/>
                    </a:p>
                  </a:txBody>
                  <a:tcPr/>
                </a:tc>
                <a:tc>
                  <a:txBody>
                    <a:bodyPr/>
                    <a:lstStyle/>
                    <a:p>
                      <a:endParaRPr lang="en-GB" dirty="0"/>
                    </a:p>
                  </a:txBody>
                  <a:tcPr/>
                </a:tc>
              </a:tr>
              <a:tr h="370840">
                <a:tc gridSpan="3">
                  <a:txBody>
                    <a:bodyPr/>
                    <a:lstStyle/>
                    <a:p>
                      <a:r>
                        <a:rPr lang="en-GB" dirty="0" smtClean="0"/>
                        <a:t>There is one child who repeated breaks the behavioural policy and that child is in danger of having</a:t>
                      </a:r>
                      <a:r>
                        <a:rPr lang="en-GB" baseline="0" dirty="0" smtClean="0"/>
                        <a:t> a fixed term exclusion.</a:t>
                      </a:r>
                    </a:p>
                    <a:p>
                      <a:r>
                        <a:rPr lang="en-GB" baseline="0" dirty="0" smtClean="0"/>
                        <a:t>Professionals meeting was held on the 18</a:t>
                      </a:r>
                      <a:r>
                        <a:rPr lang="en-GB" baseline="30000" dirty="0" smtClean="0"/>
                        <a:t>th</a:t>
                      </a:r>
                      <a:r>
                        <a:rPr lang="en-GB" baseline="0" dirty="0" smtClean="0"/>
                        <a:t> November with EP, Educational Officer and SENSS.</a:t>
                      </a:r>
                      <a:endParaRPr lang="en-GB" dirty="0"/>
                    </a:p>
                  </a:txBody>
                  <a:tcPr/>
                </a:tc>
                <a:tc hMerge="1">
                  <a:txBody>
                    <a:bodyPr/>
                    <a:lstStyle/>
                    <a:p>
                      <a:endParaRPr lang="en-GB" dirty="0"/>
                    </a:p>
                  </a:txBody>
                  <a:tcPr/>
                </a:tc>
                <a:tc hMerge="1">
                  <a:txBody>
                    <a:bodyPr/>
                    <a:lstStyle/>
                    <a:p>
                      <a:endParaRPr lang="en-GB" dirty="0"/>
                    </a:p>
                  </a:txBody>
                  <a:tcPr/>
                </a:tc>
              </a:tr>
            </a:tbl>
          </a:graphicData>
        </a:graphic>
      </p:graphicFrame>
    </p:spTree>
    <p:extLst>
      <p:ext uri="{BB962C8B-B14F-4D97-AF65-F5344CB8AC3E}">
        <p14:creationId xmlns:p14="http://schemas.microsoft.com/office/powerpoint/2010/main" val="7370492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540" y="108159"/>
            <a:ext cx="8280920" cy="584775"/>
          </a:xfrm>
          <a:prstGeom prst="rect">
            <a:avLst/>
          </a:prstGeom>
          <a:noFill/>
        </p:spPr>
        <p:txBody>
          <a:bodyPr wrap="square" rtlCol="0">
            <a:spAutoFit/>
          </a:bodyPr>
          <a:lstStyle/>
          <a:p>
            <a:pPr algn="ctr"/>
            <a:r>
              <a:rPr lang="en-GB" sz="3200" dirty="0" smtClean="0"/>
              <a:t>SEND at Holy Trinity</a:t>
            </a:r>
            <a:endParaRPr lang="en-GB" sz="3200" dirty="0"/>
          </a:p>
        </p:txBody>
      </p:sp>
      <p:graphicFrame>
        <p:nvGraphicFramePr>
          <p:cNvPr id="3" name="Table 2"/>
          <p:cNvGraphicFramePr>
            <a:graphicFrameLocks noGrp="1"/>
          </p:cNvGraphicFramePr>
          <p:nvPr>
            <p:extLst>
              <p:ext uri="{D42A27DB-BD31-4B8C-83A1-F6EECF244321}">
                <p14:modId xmlns:p14="http://schemas.microsoft.com/office/powerpoint/2010/main" val="3909468560"/>
              </p:ext>
            </p:extLst>
          </p:nvPr>
        </p:nvGraphicFramePr>
        <p:xfrm>
          <a:off x="467544" y="1221944"/>
          <a:ext cx="8064896" cy="5547360"/>
        </p:xfrm>
        <a:graphic>
          <a:graphicData uri="http://schemas.openxmlformats.org/drawingml/2006/table">
            <a:tbl>
              <a:tblPr firstRow="1" bandRow="1">
                <a:tableStyleId>{5C22544A-7EE6-4342-B048-85BDC9FD1C3A}</a:tableStyleId>
              </a:tblPr>
              <a:tblGrid>
                <a:gridCol w="4032448"/>
                <a:gridCol w="4032448"/>
              </a:tblGrid>
              <a:tr h="362840">
                <a:tc>
                  <a:txBody>
                    <a:bodyPr/>
                    <a:lstStyle/>
                    <a:p>
                      <a:r>
                        <a:rPr lang="en-GB" dirty="0" smtClean="0"/>
                        <a:t>Support</a:t>
                      </a:r>
                      <a:endParaRPr lang="en-GB" dirty="0"/>
                    </a:p>
                  </a:txBody>
                  <a:tcPr/>
                </a:tc>
                <a:tc>
                  <a:txBody>
                    <a:bodyPr/>
                    <a:lstStyle/>
                    <a:p>
                      <a:r>
                        <a:rPr lang="en-GB" dirty="0" smtClean="0"/>
                        <a:t>Number of children</a:t>
                      </a:r>
                      <a:endParaRPr lang="en-GB" dirty="0"/>
                    </a:p>
                  </a:txBody>
                  <a:tcPr/>
                </a:tc>
              </a:tr>
              <a:tr h="298224">
                <a:tc>
                  <a:txBody>
                    <a:bodyPr/>
                    <a:lstStyle/>
                    <a:p>
                      <a:r>
                        <a:rPr lang="en-GB" sz="1400" dirty="0" smtClean="0"/>
                        <a:t>CAFs – Common Assessment Framework</a:t>
                      </a:r>
                      <a:endParaRPr lang="en-GB" sz="1400" dirty="0"/>
                    </a:p>
                  </a:txBody>
                  <a:tcPr/>
                </a:tc>
                <a:tc>
                  <a:txBody>
                    <a:bodyPr/>
                    <a:lstStyle/>
                    <a:p>
                      <a:r>
                        <a:rPr lang="en-GB" sz="1400" dirty="0" smtClean="0"/>
                        <a:t>6 active, 1 closed and 1 not continuing with</a:t>
                      </a:r>
                      <a:endParaRPr lang="en-GB" sz="1400" dirty="0"/>
                    </a:p>
                  </a:txBody>
                  <a:tcPr/>
                </a:tc>
              </a:tr>
              <a:tr h="298224">
                <a:tc>
                  <a:txBody>
                    <a:bodyPr/>
                    <a:lstStyle/>
                    <a:p>
                      <a:r>
                        <a:rPr lang="en-GB" sz="1400" dirty="0" smtClean="0"/>
                        <a:t>TACs- Team around the Child</a:t>
                      </a:r>
                      <a:endParaRPr lang="en-GB" sz="1400" dirty="0"/>
                    </a:p>
                  </a:txBody>
                  <a:tcPr/>
                </a:tc>
                <a:tc>
                  <a:txBody>
                    <a:bodyPr/>
                    <a:lstStyle/>
                    <a:p>
                      <a:r>
                        <a:rPr lang="en-GB" sz="1400" dirty="0" smtClean="0"/>
                        <a:t>2</a:t>
                      </a:r>
                      <a:endParaRPr lang="en-GB" sz="1400" dirty="0"/>
                    </a:p>
                  </a:txBody>
                  <a:tcPr/>
                </a:tc>
              </a:tr>
              <a:tr h="298224">
                <a:tc>
                  <a:txBody>
                    <a:bodyPr/>
                    <a:lstStyle/>
                    <a:p>
                      <a:r>
                        <a:rPr lang="en-GB" sz="1400" dirty="0" smtClean="0"/>
                        <a:t>SENSS-  Special Educational Needs Support</a:t>
                      </a:r>
                      <a:r>
                        <a:rPr lang="en-GB" sz="1400" baseline="0" dirty="0" smtClean="0"/>
                        <a:t> Services</a:t>
                      </a:r>
                      <a:endParaRPr lang="en-GB" sz="1400" dirty="0"/>
                    </a:p>
                  </a:txBody>
                  <a:tcPr/>
                </a:tc>
                <a:tc>
                  <a:txBody>
                    <a:bodyPr/>
                    <a:lstStyle/>
                    <a:p>
                      <a:r>
                        <a:rPr lang="en-GB" sz="1400" dirty="0" smtClean="0"/>
                        <a:t>8 + 2 referrals</a:t>
                      </a:r>
                      <a:endParaRPr lang="en-GB" sz="1400" dirty="0"/>
                    </a:p>
                  </a:txBody>
                  <a:tcPr/>
                </a:tc>
              </a:tr>
              <a:tr h="278824">
                <a:tc>
                  <a:txBody>
                    <a:bodyPr/>
                    <a:lstStyle/>
                    <a:p>
                      <a:r>
                        <a:rPr lang="en-GB" sz="1400" dirty="0" smtClean="0"/>
                        <a:t>EP-Educational Psychologist</a:t>
                      </a:r>
                      <a:endParaRPr lang="en-GB" sz="1400" dirty="0"/>
                    </a:p>
                  </a:txBody>
                  <a:tcPr/>
                </a:tc>
                <a:tc>
                  <a:txBody>
                    <a:bodyPr/>
                    <a:lstStyle/>
                    <a:p>
                      <a:r>
                        <a:rPr lang="en-GB" sz="1400" dirty="0" smtClean="0"/>
                        <a:t>3</a:t>
                      </a:r>
                      <a:endParaRPr lang="en-GB" sz="1400" dirty="0"/>
                    </a:p>
                  </a:txBody>
                  <a:tcPr/>
                </a:tc>
              </a:tr>
              <a:tr h="298224">
                <a:tc>
                  <a:txBody>
                    <a:bodyPr/>
                    <a:lstStyle/>
                    <a:p>
                      <a:r>
                        <a:rPr lang="en-GB" sz="1400" dirty="0" smtClean="0"/>
                        <a:t>Young Carers</a:t>
                      </a:r>
                      <a:endParaRPr lang="en-GB" sz="1400" dirty="0"/>
                    </a:p>
                  </a:txBody>
                  <a:tcPr/>
                </a:tc>
                <a:tc>
                  <a:txBody>
                    <a:bodyPr/>
                    <a:lstStyle/>
                    <a:p>
                      <a:r>
                        <a:rPr lang="en-GB" sz="1400" dirty="0" smtClean="0"/>
                        <a:t>2</a:t>
                      </a:r>
                      <a:endParaRPr lang="en-GB" sz="1400" dirty="0"/>
                    </a:p>
                  </a:txBody>
                  <a:tcPr/>
                </a:tc>
              </a:tr>
              <a:tr h="298224">
                <a:tc>
                  <a:txBody>
                    <a:bodyPr/>
                    <a:lstStyle/>
                    <a:p>
                      <a:r>
                        <a:rPr lang="en-GB" sz="1400" dirty="0" smtClean="0"/>
                        <a:t>Assessing Witney hub</a:t>
                      </a:r>
                      <a:endParaRPr lang="en-GB" sz="1400" dirty="0"/>
                    </a:p>
                  </a:txBody>
                  <a:tcPr/>
                </a:tc>
                <a:tc>
                  <a:txBody>
                    <a:bodyPr/>
                    <a:lstStyle/>
                    <a:p>
                      <a:r>
                        <a:rPr lang="en-GB" sz="1400" dirty="0" smtClean="0"/>
                        <a:t>4</a:t>
                      </a:r>
                      <a:endParaRPr lang="en-GB" sz="1400" dirty="0"/>
                    </a:p>
                  </a:txBody>
                  <a:tcPr/>
                </a:tc>
              </a:tr>
              <a:tr h="298224">
                <a:tc>
                  <a:txBody>
                    <a:bodyPr/>
                    <a:lstStyle/>
                    <a:p>
                      <a:r>
                        <a:rPr lang="en-GB" sz="1400" dirty="0" smtClean="0"/>
                        <a:t>PCAMHS</a:t>
                      </a:r>
                      <a:endParaRPr lang="en-GB" sz="1400" dirty="0"/>
                    </a:p>
                  </a:txBody>
                  <a:tcPr/>
                </a:tc>
                <a:tc>
                  <a:txBody>
                    <a:bodyPr/>
                    <a:lstStyle/>
                    <a:p>
                      <a:r>
                        <a:rPr lang="en-GB" sz="1400" dirty="0" smtClean="0"/>
                        <a:t>5</a:t>
                      </a:r>
                      <a:endParaRPr lang="en-GB" sz="1400" dirty="0"/>
                    </a:p>
                  </a:txBody>
                  <a:tcPr/>
                </a:tc>
              </a:tr>
              <a:tr h="211752">
                <a:tc>
                  <a:txBody>
                    <a:bodyPr/>
                    <a:lstStyle/>
                    <a:p>
                      <a:r>
                        <a:rPr lang="en-GB" sz="1400" dirty="0" smtClean="0"/>
                        <a:t>CAMHS</a:t>
                      </a:r>
                      <a:endParaRPr lang="en-GB" sz="1400" dirty="0"/>
                    </a:p>
                  </a:txBody>
                  <a:tcPr/>
                </a:tc>
                <a:tc>
                  <a:txBody>
                    <a:bodyPr/>
                    <a:lstStyle/>
                    <a:p>
                      <a:r>
                        <a:rPr lang="en-GB" sz="1400" dirty="0" smtClean="0"/>
                        <a:t>1</a:t>
                      </a:r>
                      <a:endParaRPr lang="en-GB" sz="1400" dirty="0"/>
                    </a:p>
                  </a:txBody>
                  <a:tcPr/>
                </a:tc>
              </a:tr>
              <a:tr h="298224">
                <a:tc>
                  <a:txBody>
                    <a:bodyPr/>
                    <a:lstStyle/>
                    <a:p>
                      <a:r>
                        <a:rPr lang="en-GB" sz="1400" dirty="0" smtClean="0"/>
                        <a:t>Social care referrals</a:t>
                      </a:r>
                      <a:endParaRPr lang="en-GB" sz="1400" dirty="0"/>
                    </a:p>
                  </a:txBody>
                  <a:tcPr/>
                </a:tc>
                <a:tc>
                  <a:txBody>
                    <a:bodyPr/>
                    <a:lstStyle/>
                    <a:p>
                      <a:r>
                        <a:rPr lang="en-GB" sz="1400" dirty="0" smtClean="0"/>
                        <a:t>4</a:t>
                      </a:r>
                      <a:endParaRPr lang="en-GB" sz="1400" dirty="0"/>
                    </a:p>
                  </a:txBody>
                  <a:tcPr/>
                </a:tc>
              </a:tr>
              <a:tr h="250224">
                <a:tc>
                  <a:txBody>
                    <a:bodyPr/>
                    <a:lstStyle/>
                    <a:p>
                      <a:r>
                        <a:rPr lang="en-GB" sz="1400" smtClean="0"/>
                        <a:t>CHICKS-</a:t>
                      </a:r>
                      <a:r>
                        <a:rPr lang="en-GB" sz="1400" baseline="0" smtClean="0"/>
                        <a:t> respite </a:t>
                      </a:r>
                      <a:r>
                        <a:rPr lang="en-GB" sz="1400" baseline="0" dirty="0" smtClean="0"/>
                        <a:t>care</a:t>
                      </a:r>
                      <a:endParaRPr lang="en-GB" sz="1400" dirty="0"/>
                    </a:p>
                  </a:txBody>
                  <a:tcPr/>
                </a:tc>
                <a:tc>
                  <a:txBody>
                    <a:bodyPr/>
                    <a:lstStyle/>
                    <a:p>
                      <a:r>
                        <a:rPr lang="en-GB" sz="1400" dirty="0" smtClean="0"/>
                        <a:t>6</a:t>
                      </a:r>
                      <a:endParaRPr lang="en-GB" sz="1400" dirty="0"/>
                    </a:p>
                  </a:txBody>
                  <a:tcPr/>
                </a:tc>
              </a:tr>
              <a:tr h="298224">
                <a:tc>
                  <a:txBody>
                    <a:bodyPr/>
                    <a:lstStyle/>
                    <a:p>
                      <a:r>
                        <a:rPr lang="en-GB" sz="1400" dirty="0" smtClean="0"/>
                        <a:t>Professional meeting</a:t>
                      </a:r>
                      <a:endParaRPr lang="en-GB" sz="1400" dirty="0"/>
                    </a:p>
                  </a:txBody>
                  <a:tcPr/>
                </a:tc>
                <a:tc>
                  <a:txBody>
                    <a:bodyPr/>
                    <a:lstStyle/>
                    <a:p>
                      <a:r>
                        <a:rPr lang="en-GB" sz="1400" dirty="0" smtClean="0"/>
                        <a:t>1</a:t>
                      </a:r>
                      <a:endParaRPr lang="en-GB" sz="1400" dirty="0"/>
                    </a:p>
                  </a:txBody>
                  <a:tcPr/>
                </a:tc>
              </a:tr>
              <a:tr h="304145">
                <a:tc>
                  <a:txBody>
                    <a:bodyPr/>
                    <a:lstStyle/>
                    <a:p>
                      <a:r>
                        <a:rPr lang="en-GB" sz="1400" dirty="0" smtClean="0"/>
                        <a:t>Riding for the disabled</a:t>
                      </a:r>
                      <a:endParaRPr lang="en-GB" sz="1400" dirty="0"/>
                    </a:p>
                  </a:txBody>
                  <a:tcPr/>
                </a:tc>
                <a:tc>
                  <a:txBody>
                    <a:bodyPr/>
                    <a:lstStyle/>
                    <a:p>
                      <a:r>
                        <a:rPr lang="en-GB" sz="1400" dirty="0" smtClean="0"/>
                        <a:t>2 possibly 3</a:t>
                      </a:r>
                      <a:endParaRPr lang="en-GB" sz="1400" dirty="0"/>
                    </a:p>
                  </a:txBody>
                  <a:tcPr/>
                </a:tc>
              </a:tr>
              <a:tr h="298224">
                <a:tc>
                  <a:txBody>
                    <a:bodyPr/>
                    <a:lstStyle/>
                    <a:p>
                      <a:r>
                        <a:rPr lang="en-GB" sz="1400" dirty="0" smtClean="0"/>
                        <a:t>Working with HSLW</a:t>
                      </a:r>
                      <a:endParaRPr lang="en-GB" sz="1400" dirty="0"/>
                    </a:p>
                  </a:txBody>
                  <a:tcPr/>
                </a:tc>
                <a:tc>
                  <a:txBody>
                    <a:bodyPr/>
                    <a:lstStyle/>
                    <a:p>
                      <a:r>
                        <a:rPr lang="en-GB" sz="1400" dirty="0" smtClean="0"/>
                        <a:t>12</a:t>
                      </a:r>
                      <a:endParaRPr lang="en-GB" sz="1400" dirty="0"/>
                    </a:p>
                  </a:txBody>
                  <a:tcPr/>
                </a:tc>
              </a:tr>
              <a:tr h="255160">
                <a:tc>
                  <a:txBody>
                    <a:bodyPr/>
                    <a:lstStyle/>
                    <a:p>
                      <a:r>
                        <a:rPr lang="en-GB" sz="1400" dirty="0" smtClean="0"/>
                        <a:t>Speech and</a:t>
                      </a:r>
                      <a:r>
                        <a:rPr lang="en-GB" sz="1400" baseline="0" dirty="0" smtClean="0"/>
                        <a:t> Language</a:t>
                      </a:r>
                      <a:endParaRPr lang="en-GB" sz="1400" dirty="0"/>
                    </a:p>
                  </a:txBody>
                  <a:tcPr/>
                </a:tc>
                <a:tc>
                  <a:txBody>
                    <a:bodyPr/>
                    <a:lstStyle/>
                    <a:p>
                      <a:r>
                        <a:rPr lang="en-GB" sz="1400" dirty="0" smtClean="0"/>
                        <a:t>5</a:t>
                      </a:r>
                      <a:endParaRPr lang="en-GB" sz="1400" dirty="0"/>
                    </a:p>
                  </a:txBody>
                  <a:tcPr/>
                </a:tc>
              </a:tr>
              <a:tr h="252360">
                <a:tc>
                  <a:txBody>
                    <a:bodyPr/>
                    <a:lstStyle/>
                    <a:p>
                      <a:r>
                        <a:rPr lang="en-GB" sz="1400" dirty="0" smtClean="0"/>
                        <a:t>Official Wave</a:t>
                      </a:r>
                      <a:r>
                        <a:rPr lang="en-GB" sz="1400" baseline="0" dirty="0" smtClean="0"/>
                        <a:t> 2 Interventions</a:t>
                      </a:r>
                      <a:endParaRPr lang="en-GB" sz="1400" dirty="0"/>
                    </a:p>
                  </a:txBody>
                  <a:tcPr/>
                </a:tc>
                <a:tc>
                  <a:txBody>
                    <a:bodyPr/>
                    <a:lstStyle/>
                    <a:p>
                      <a:r>
                        <a:rPr lang="en-GB" sz="1400" dirty="0" smtClean="0"/>
                        <a:t>46 children </a:t>
                      </a:r>
                      <a:endParaRPr lang="en-GB" sz="1400" dirty="0"/>
                    </a:p>
                  </a:txBody>
                  <a:tcPr/>
                </a:tc>
              </a:tr>
              <a:tr h="211147">
                <a:tc>
                  <a:txBody>
                    <a:bodyPr/>
                    <a:lstStyle/>
                    <a:p>
                      <a:r>
                        <a:rPr lang="en-GB" sz="1400" dirty="0" smtClean="0"/>
                        <a:t>Working with a Quality </a:t>
                      </a:r>
                      <a:r>
                        <a:rPr lang="en-GB" sz="1400" smtClean="0"/>
                        <a:t>First </a:t>
                      </a:r>
                      <a:r>
                        <a:rPr lang="en-GB" sz="1400" smtClean="0"/>
                        <a:t>Teacher- QFT</a:t>
                      </a:r>
                      <a:endParaRPr lang="en-GB" sz="1400" dirty="0"/>
                    </a:p>
                  </a:txBody>
                  <a:tcPr/>
                </a:tc>
                <a:tc>
                  <a:txBody>
                    <a:bodyPr/>
                    <a:lstStyle/>
                    <a:p>
                      <a:r>
                        <a:rPr lang="en-GB" sz="1400" dirty="0" smtClean="0"/>
                        <a:t>10</a:t>
                      </a:r>
                      <a:endParaRPr lang="en-GB" sz="1400" dirty="0"/>
                    </a:p>
                  </a:txBody>
                  <a:tcPr/>
                </a:tc>
              </a:tr>
              <a:tr h="266387">
                <a:tc>
                  <a:txBody>
                    <a:bodyPr/>
                    <a:lstStyle/>
                    <a:p>
                      <a:r>
                        <a:rPr lang="en-GB" sz="1400" dirty="0" smtClean="0"/>
                        <a:t>Gifted</a:t>
                      </a:r>
                      <a:r>
                        <a:rPr lang="en-GB" sz="1400" baseline="0" dirty="0" smtClean="0"/>
                        <a:t> and Talented booster groups</a:t>
                      </a:r>
                      <a:endParaRPr lang="en-GB" sz="1400" dirty="0"/>
                    </a:p>
                  </a:txBody>
                  <a:tcPr/>
                </a:tc>
                <a:tc>
                  <a:txBody>
                    <a:bodyPr/>
                    <a:lstStyle/>
                    <a:p>
                      <a:r>
                        <a:rPr lang="en-GB" sz="1400" dirty="0" smtClean="0"/>
                        <a:t>25</a:t>
                      </a:r>
                      <a:endParaRPr lang="en-GB" sz="1400" dirty="0"/>
                    </a:p>
                  </a:txBody>
                  <a:tcPr/>
                </a:tc>
              </a:tr>
            </a:tbl>
          </a:graphicData>
        </a:graphic>
      </p:graphicFrame>
      <p:sp>
        <p:nvSpPr>
          <p:cNvPr id="4" name="TextBox 3"/>
          <p:cNvSpPr txBox="1"/>
          <p:nvPr/>
        </p:nvSpPr>
        <p:spPr>
          <a:xfrm>
            <a:off x="1403648" y="620688"/>
            <a:ext cx="6192688" cy="646331"/>
          </a:xfrm>
          <a:prstGeom prst="rect">
            <a:avLst/>
          </a:prstGeom>
          <a:noFill/>
        </p:spPr>
        <p:txBody>
          <a:bodyPr wrap="square" rtlCol="0">
            <a:spAutoFit/>
          </a:bodyPr>
          <a:lstStyle/>
          <a:p>
            <a:r>
              <a:rPr lang="en-GB" dirty="0"/>
              <a:t>We have 28 children who are on the SEND </a:t>
            </a:r>
            <a:r>
              <a:rPr lang="en-GB" dirty="0" smtClean="0"/>
              <a:t>register, we offer support in a variety of ways: Sept-Dec 2015</a:t>
            </a:r>
            <a:endParaRPr lang="en-GB" dirty="0"/>
          </a:p>
        </p:txBody>
      </p:sp>
    </p:spTree>
    <p:extLst>
      <p:ext uri="{BB962C8B-B14F-4D97-AF65-F5344CB8AC3E}">
        <p14:creationId xmlns:p14="http://schemas.microsoft.com/office/powerpoint/2010/main" val="20739841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404664"/>
            <a:ext cx="7068096" cy="1200329"/>
          </a:xfrm>
          <a:prstGeom prst="rect">
            <a:avLst/>
          </a:prstGeom>
        </p:spPr>
        <p:txBody>
          <a:bodyPr wrap="square">
            <a:spAutoFit/>
          </a:bodyPr>
          <a:lstStyle/>
          <a:p>
            <a:r>
              <a:rPr lang="en-GB" sz="2400" dirty="0"/>
              <a:t>The Progress of Key Priorities within the School Development Plan- </a:t>
            </a:r>
            <a:r>
              <a:rPr lang="en-GB" sz="2400" dirty="0" smtClean="0"/>
              <a:t>Personal development, behaviour and welfare</a:t>
            </a:r>
            <a:endParaRPr lang="en-GB" sz="2400" dirty="0"/>
          </a:p>
        </p:txBody>
      </p:sp>
      <p:graphicFrame>
        <p:nvGraphicFramePr>
          <p:cNvPr id="4" name="Table 3"/>
          <p:cNvGraphicFramePr>
            <a:graphicFrameLocks noGrp="1"/>
          </p:cNvGraphicFramePr>
          <p:nvPr>
            <p:extLst>
              <p:ext uri="{D42A27DB-BD31-4B8C-83A1-F6EECF244321}">
                <p14:modId xmlns:p14="http://schemas.microsoft.com/office/powerpoint/2010/main" val="247293583"/>
              </p:ext>
            </p:extLst>
          </p:nvPr>
        </p:nvGraphicFramePr>
        <p:xfrm>
          <a:off x="457200" y="1600200"/>
          <a:ext cx="8579297" cy="3108960"/>
        </p:xfrm>
        <a:graphic>
          <a:graphicData uri="http://schemas.openxmlformats.org/drawingml/2006/table">
            <a:tbl>
              <a:tblPr firstRow="1" bandRow="1">
                <a:tableStyleId>{5C22544A-7EE6-4342-B048-85BDC9FD1C3A}</a:tableStyleId>
              </a:tblPr>
              <a:tblGrid>
                <a:gridCol w="2859765"/>
                <a:gridCol w="1429883"/>
                <a:gridCol w="1429883"/>
                <a:gridCol w="1429883"/>
                <a:gridCol w="1429883"/>
              </a:tblGrid>
              <a:tr h="370840">
                <a:tc>
                  <a:txBody>
                    <a:bodyPr/>
                    <a:lstStyle/>
                    <a:p>
                      <a:r>
                        <a:rPr lang="en-GB" sz="1400" dirty="0" smtClean="0"/>
                        <a:t>Objection/Action</a:t>
                      </a:r>
                      <a:endParaRPr lang="en-GB" sz="1400" dirty="0"/>
                    </a:p>
                  </a:txBody>
                  <a:tcPr/>
                </a:tc>
                <a:tc>
                  <a:txBody>
                    <a:bodyPr/>
                    <a:lstStyle/>
                    <a:p>
                      <a:r>
                        <a:rPr lang="en-GB" sz="1400" dirty="0" smtClean="0"/>
                        <a:t>On target</a:t>
                      </a:r>
                      <a:endParaRPr lang="en-GB" sz="1400" dirty="0"/>
                    </a:p>
                  </a:txBody>
                  <a:tcPr/>
                </a:tc>
                <a:tc>
                  <a:txBody>
                    <a:bodyPr/>
                    <a:lstStyle/>
                    <a:p>
                      <a:r>
                        <a:rPr lang="en-GB" sz="1400" dirty="0" smtClean="0"/>
                        <a:t>Partially on target</a:t>
                      </a:r>
                      <a:endParaRPr lang="en-GB" sz="1400" dirty="0"/>
                    </a:p>
                  </a:txBody>
                  <a:tcPr/>
                </a:tc>
                <a:tc>
                  <a:txBody>
                    <a:bodyPr/>
                    <a:lstStyle/>
                    <a:p>
                      <a:r>
                        <a:rPr lang="en-GB" sz="1400" dirty="0" smtClean="0"/>
                        <a:t>Off target</a:t>
                      </a:r>
                      <a:endParaRPr lang="en-GB" sz="1400" dirty="0"/>
                    </a:p>
                  </a:txBody>
                  <a:tcPr/>
                </a:tc>
                <a:tc>
                  <a:txBody>
                    <a:bodyPr/>
                    <a:lstStyle/>
                    <a:p>
                      <a:r>
                        <a:rPr lang="en-GB" sz="1400" dirty="0" smtClean="0"/>
                        <a:t>notes</a:t>
                      </a:r>
                      <a:endParaRPr lang="en-GB" sz="1400" dirty="0"/>
                    </a:p>
                  </a:txBody>
                  <a:tcPr/>
                </a:tc>
              </a:tr>
              <a:tr h="370840">
                <a:tc>
                  <a:txBody>
                    <a:bodyPr/>
                    <a:lstStyle/>
                    <a:p>
                      <a:r>
                        <a:rPr lang="en-GB" sz="1400" dirty="0" smtClean="0"/>
                        <a:t>Revisit the school’s behavioural</a:t>
                      </a:r>
                      <a:r>
                        <a:rPr lang="en-GB" sz="1400" baseline="0" dirty="0" smtClean="0"/>
                        <a:t> policy</a:t>
                      </a:r>
                      <a:endParaRPr lang="en-GB" sz="1400" dirty="0"/>
                    </a:p>
                  </a:txBody>
                  <a:tcPr/>
                </a:tc>
                <a:tc>
                  <a:txBody>
                    <a:bodyPr/>
                    <a:lstStyle/>
                    <a:p>
                      <a:r>
                        <a:rPr lang="en-GB" sz="1400" dirty="0" smtClean="0"/>
                        <a:t>√</a:t>
                      </a:r>
                    </a:p>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370840">
                <a:tc>
                  <a:txBody>
                    <a:bodyPr/>
                    <a:lstStyle/>
                    <a:p>
                      <a:r>
                        <a:rPr lang="en-GB" sz="1400" dirty="0" smtClean="0"/>
                        <a:t>To continue to improve rates of</a:t>
                      </a:r>
                      <a:r>
                        <a:rPr lang="en-GB" sz="1400" baseline="0" dirty="0" smtClean="0"/>
                        <a:t> attendance</a:t>
                      </a:r>
                      <a:endParaRPr lang="en-GB" sz="1400" dirty="0"/>
                    </a:p>
                  </a:txBody>
                  <a:tcPr/>
                </a:tc>
                <a:tc>
                  <a:txBody>
                    <a:bodyPr/>
                    <a:lstStyle/>
                    <a:p>
                      <a:endParaRPr lang="en-GB" sz="1400" dirty="0"/>
                    </a:p>
                  </a:txBody>
                  <a:tcPr/>
                </a:tc>
                <a:tc>
                  <a:txBody>
                    <a:bodyPr/>
                    <a:lstStyle/>
                    <a:p>
                      <a:r>
                        <a:rPr lang="en-GB" sz="1400" dirty="0" smtClean="0"/>
                        <a:t>√</a:t>
                      </a:r>
                    </a:p>
                    <a:p>
                      <a:endParaRPr lang="en-GB" sz="1400" dirty="0"/>
                    </a:p>
                  </a:txBody>
                  <a:tcPr/>
                </a:tc>
                <a:tc>
                  <a:txBody>
                    <a:bodyPr/>
                    <a:lstStyle/>
                    <a:p>
                      <a:endParaRPr lang="en-GB" sz="1400" dirty="0"/>
                    </a:p>
                  </a:txBody>
                  <a:tcPr/>
                </a:tc>
                <a:tc>
                  <a:txBody>
                    <a:bodyPr/>
                    <a:lstStyle/>
                    <a:p>
                      <a:endParaRPr lang="en-GB" sz="1400" dirty="0"/>
                    </a:p>
                  </a:txBody>
                  <a:tcPr/>
                </a:tc>
              </a:tr>
              <a:tr h="370840">
                <a:tc>
                  <a:txBody>
                    <a:bodyPr/>
                    <a:lstStyle/>
                    <a:p>
                      <a:r>
                        <a:rPr lang="en-GB" sz="1400" dirty="0" smtClean="0"/>
                        <a:t>To develop a whole school approach</a:t>
                      </a:r>
                      <a:r>
                        <a:rPr lang="en-GB" sz="1400" baseline="0" dirty="0" smtClean="0"/>
                        <a:t> to internet safety</a:t>
                      </a:r>
                      <a:endParaRPr lang="en-GB" sz="1400" dirty="0"/>
                    </a:p>
                  </a:txBody>
                  <a:tcPr/>
                </a:tc>
                <a:tc>
                  <a:txBody>
                    <a:bodyPr/>
                    <a:lstStyle/>
                    <a:p>
                      <a:r>
                        <a:rPr lang="en-GB" sz="1400" dirty="0" smtClean="0"/>
                        <a:t>√</a:t>
                      </a:r>
                    </a:p>
                    <a:p>
                      <a:endParaRPr lang="en-GB" sz="1400" dirty="0"/>
                    </a:p>
                  </a:txBody>
                  <a:tcPr/>
                </a:tc>
                <a:tc>
                  <a:txBody>
                    <a:bodyPr/>
                    <a:lstStyle/>
                    <a:p>
                      <a:endParaRPr lang="en-GB" sz="1400" dirty="0"/>
                    </a:p>
                  </a:txBody>
                  <a:tcPr/>
                </a:tc>
                <a:tc>
                  <a:txBody>
                    <a:bodyPr/>
                    <a:lstStyle/>
                    <a:p>
                      <a:endParaRPr lang="en-GB" sz="1400" dirty="0"/>
                    </a:p>
                  </a:txBody>
                  <a:tcPr/>
                </a:tc>
                <a:tc>
                  <a:txBody>
                    <a:bodyPr/>
                    <a:lstStyle/>
                    <a:p>
                      <a:r>
                        <a:rPr lang="en-GB" sz="1400" dirty="0" smtClean="0"/>
                        <a:t>1</a:t>
                      </a:r>
                      <a:endParaRPr lang="en-GB" sz="1400" dirty="0"/>
                    </a:p>
                  </a:txBody>
                  <a:tcPr/>
                </a:tc>
              </a:tr>
              <a:tr h="370840">
                <a:tc>
                  <a:txBody>
                    <a:bodyPr/>
                    <a:lstStyle/>
                    <a:p>
                      <a:r>
                        <a:rPr lang="en-GB" sz="1400" dirty="0" smtClean="0"/>
                        <a:t>To monitor</a:t>
                      </a:r>
                      <a:r>
                        <a:rPr lang="en-GB" sz="1400" baseline="0" dirty="0" smtClean="0"/>
                        <a:t> and develop pupils’ attitude to learning</a:t>
                      </a:r>
                      <a:endParaRPr lang="en-GB" sz="1400" dirty="0"/>
                    </a:p>
                  </a:txBody>
                  <a:tcPr/>
                </a:tc>
                <a:tc>
                  <a:txBody>
                    <a:bodyPr/>
                    <a:lstStyle/>
                    <a:p>
                      <a:endParaRPr lang="en-GB" sz="1400" dirty="0"/>
                    </a:p>
                  </a:txBody>
                  <a:tcPr/>
                </a:tc>
                <a:tc>
                  <a:txBody>
                    <a:bodyPr/>
                    <a:lstStyle/>
                    <a:p>
                      <a:r>
                        <a:rPr lang="en-GB" sz="1400" dirty="0" smtClean="0"/>
                        <a:t>√</a:t>
                      </a:r>
                    </a:p>
                    <a:p>
                      <a:endParaRPr lang="en-GB" sz="1400" dirty="0"/>
                    </a:p>
                  </a:txBody>
                  <a:tcPr/>
                </a:tc>
                <a:tc>
                  <a:txBody>
                    <a:bodyPr/>
                    <a:lstStyle/>
                    <a:p>
                      <a:endParaRPr lang="en-GB" sz="1400" dirty="0"/>
                    </a:p>
                  </a:txBody>
                  <a:tcPr/>
                </a:tc>
                <a:tc>
                  <a:txBody>
                    <a:bodyPr/>
                    <a:lstStyle/>
                    <a:p>
                      <a:r>
                        <a:rPr lang="en-GB" sz="1400" dirty="0" smtClean="0"/>
                        <a:t>2</a:t>
                      </a:r>
                      <a:endParaRPr lang="en-GB" sz="1400" dirty="0"/>
                    </a:p>
                  </a:txBody>
                  <a:tcPr/>
                </a:tc>
              </a:tr>
              <a:tr h="370840">
                <a:tc>
                  <a:txBody>
                    <a:bodyPr/>
                    <a:lstStyle/>
                    <a:p>
                      <a:r>
                        <a:rPr lang="en-GB" sz="1400" dirty="0" smtClean="0"/>
                        <a:t>To improve the process of monitoring serious incidents</a:t>
                      </a:r>
                      <a:endParaRPr lang="en-GB" sz="1400" dirty="0"/>
                    </a:p>
                  </a:txBody>
                  <a:tcPr/>
                </a:tc>
                <a:tc>
                  <a:txBody>
                    <a:bodyPr/>
                    <a:lstStyle/>
                    <a:p>
                      <a:endParaRPr lang="en-GB" sz="1400" dirty="0"/>
                    </a:p>
                  </a:txBody>
                  <a:tcPr/>
                </a:tc>
                <a:tc>
                  <a:txBody>
                    <a:bodyPr/>
                    <a:lstStyle/>
                    <a:p>
                      <a:r>
                        <a:rPr lang="en-GB" sz="1400" dirty="0" smtClean="0"/>
                        <a:t>√</a:t>
                      </a:r>
                    </a:p>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
        <p:nvSpPr>
          <p:cNvPr id="5" name="TextBox 4"/>
          <p:cNvSpPr txBox="1"/>
          <p:nvPr/>
        </p:nvSpPr>
        <p:spPr>
          <a:xfrm>
            <a:off x="539552" y="5157192"/>
            <a:ext cx="8136904" cy="1477328"/>
          </a:xfrm>
          <a:prstGeom prst="rect">
            <a:avLst/>
          </a:prstGeom>
          <a:noFill/>
        </p:spPr>
        <p:txBody>
          <a:bodyPr wrap="square" rtlCol="0">
            <a:spAutoFit/>
          </a:bodyPr>
          <a:lstStyle/>
          <a:p>
            <a:pPr marL="342900" indent="-342900">
              <a:buAutoNum type="arabicPeriod"/>
            </a:pPr>
            <a:r>
              <a:rPr lang="en-GB" dirty="0" smtClean="0"/>
              <a:t>E-Safety workshops for parents and all Key Stage 1 and 2 children have taken place in this Autumn term. New e-safety posters put up in all classrooms and new e-safety policy has been implemented.</a:t>
            </a:r>
          </a:p>
          <a:p>
            <a:pPr marL="342900" indent="-342900">
              <a:buAutoNum type="arabicPeriod"/>
            </a:pPr>
            <a:r>
              <a:rPr lang="en-GB" dirty="0" smtClean="0"/>
              <a:t>New junior leadership team in place to help with pupil voice. Pupil questionnaire to go out in Spring term. </a:t>
            </a:r>
            <a:endParaRPr lang="en-GB" dirty="0"/>
          </a:p>
        </p:txBody>
      </p:sp>
    </p:spTree>
    <p:extLst>
      <p:ext uri="{BB962C8B-B14F-4D97-AF65-F5344CB8AC3E}">
        <p14:creationId xmlns:p14="http://schemas.microsoft.com/office/powerpoint/2010/main" val="36821301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72545803"/>
              </p:ext>
            </p:extLst>
          </p:nvPr>
        </p:nvGraphicFramePr>
        <p:xfrm>
          <a:off x="755576" y="1556792"/>
          <a:ext cx="8208911" cy="4551680"/>
        </p:xfrm>
        <a:graphic>
          <a:graphicData uri="http://schemas.openxmlformats.org/drawingml/2006/table">
            <a:tbl>
              <a:tblPr firstRow="1" bandRow="1">
                <a:tableStyleId>{5C22544A-7EE6-4342-B048-85BDC9FD1C3A}</a:tableStyleId>
              </a:tblPr>
              <a:tblGrid>
                <a:gridCol w="3024336"/>
                <a:gridCol w="1296144"/>
                <a:gridCol w="792088"/>
                <a:gridCol w="1224136"/>
                <a:gridCol w="1080120"/>
                <a:gridCol w="792087"/>
              </a:tblGrid>
              <a:tr h="370840">
                <a:tc>
                  <a:txBody>
                    <a:bodyPr/>
                    <a:lstStyle/>
                    <a:p>
                      <a:r>
                        <a:rPr lang="en-GB" sz="1400" dirty="0" smtClean="0"/>
                        <a:t>Descriptors</a:t>
                      </a:r>
                      <a:endParaRPr lang="en-GB" sz="1400" dirty="0"/>
                    </a:p>
                  </a:txBody>
                  <a:tcPr/>
                </a:tc>
                <a:tc>
                  <a:txBody>
                    <a:bodyPr/>
                    <a:lstStyle/>
                    <a:p>
                      <a:r>
                        <a:rPr lang="en-GB" sz="1400" dirty="0" smtClean="0"/>
                        <a:t>Outstanding </a:t>
                      </a:r>
                      <a:endParaRPr lang="en-GB" sz="1400" dirty="0"/>
                    </a:p>
                  </a:txBody>
                  <a:tcPr/>
                </a:tc>
                <a:tc>
                  <a:txBody>
                    <a:bodyPr/>
                    <a:lstStyle/>
                    <a:p>
                      <a:r>
                        <a:rPr lang="en-GB" sz="1400" dirty="0" smtClean="0"/>
                        <a:t>Good</a:t>
                      </a:r>
                      <a:endParaRPr lang="en-GB" sz="1400" dirty="0"/>
                    </a:p>
                  </a:txBody>
                  <a:tcPr/>
                </a:tc>
                <a:tc>
                  <a:txBody>
                    <a:bodyPr/>
                    <a:lstStyle/>
                    <a:p>
                      <a:r>
                        <a:rPr lang="en-GB" sz="1400" dirty="0" smtClean="0"/>
                        <a:t>Requires</a:t>
                      </a:r>
                    </a:p>
                    <a:p>
                      <a:r>
                        <a:rPr lang="en-GB" sz="1400" dirty="0" smtClean="0"/>
                        <a:t>Improvement</a:t>
                      </a:r>
                      <a:endParaRPr lang="en-GB" sz="1400" dirty="0"/>
                    </a:p>
                  </a:txBody>
                  <a:tcPr/>
                </a:tc>
                <a:tc>
                  <a:txBody>
                    <a:bodyPr/>
                    <a:lstStyle/>
                    <a:p>
                      <a:r>
                        <a:rPr lang="en-GB" sz="1400" dirty="0" smtClean="0"/>
                        <a:t>Inadequate</a:t>
                      </a:r>
                      <a:endParaRPr lang="en-GB" sz="1400" dirty="0"/>
                    </a:p>
                  </a:txBody>
                  <a:tcPr/>
                </a:tc>
                <a:tc>
                  <a:txBody>
                    <a:bodyPr/>
                    <a:lstStyle/>
                    <a:p>
                      <a:r>
                        <a:rPr lang="en-GB" sz="1400" dirty="0" smtClean="0"/>
                        <a:t>Notes</a:t>
                      </a:r>
                      <a:endParaRPr lang="en-GB" sz="1400" dirty="0"/>
                    </a:p>
                  </a:txBody>
                  <a:tcPr/>
                </a:tc>
              </a:tr>
              <a:tr h="370840">
                <a:tc>
                  <a:txBody>
                    <a:bodyPr/>
                    <a:lstStyle/>
                    <a:p>
                      <a:r>
                        <a:rPr lang="en-GB" sz="1200" dirty="0" smtClean="0"/>
                        <a:t>Pupils are confident, self assured leaners</a:t>
                      </a:r>
                      <a:endParaRPr lang="en-GB" sz="1200" dirty="0"/>
                    </a:p>
                  </a:txBody>
                  <a:tcPr/>
                </a:tc>
                <a:tc>
                  <a:txBody>
                    <a:bodyPr/>
                    <a:lstStyle/>
                    <a:p>
                      <a:r>
                        <a:rPr lang="en-GB" dirty="0" smtClean="0"/>
                        <a:t>√</a:t>
                      </a:r>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r>
              <a:tr h="370840">
                <a:tc>
                  <a:txBody>
                    <a:bodyPr/>
                    <a:lstStyle/>
                    <a:p>
                      <a:r>
                        <a:rPr lang="en-GB" sz="1200" dirty="0" smtClean="0"/>
                        <a:t>Pupils</a:t>
                      </a:r>
                      <a:r>
                        <a:rPr lang="en-GB" sz="1200" baseline="0" dirty="0" smtClean="0"/>
                        <a:t> discussions and debates show respect for others’ ideas and points of view</a:t>
                      </a:r>
                      <a:endParaRPr lang="en-GB" sz="1200" dirty="0"/>
                    </a:p>
                  </a:txBody>
                  <a:tcPr/>
                </a:tc>
                <a:tc>
                  <a:txBody>
                    <a:bodyPr/>
                    <a:lstStyle/>
                    <a:p>
                      <a:r>
                        <a:rPr lang="en-GB" dirty="0" smtClean="0"/>
                        <a:t>√</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200" dirty="0" smtClean="0"/>
                        <a:t>Pupils value their education and attendance is good</a:t>
                      </a:r>
                      <a:r>
                        <a:rPr lang="en-GB" sz="1200" baseline="0" dirty="0" smtClean="0"/>
                        <a:t> for all groups</a:t>
                      </a:r>
                      <a:endParaRPr lang="en-GB" sz="1200" dirty="0"/>
                    </a:p>
                  </a:txBody>
                  <a:tcPr/>
                </a:tc>
                <a:tc>
                  <a:txBody>
                    <a:bodyPr/>
                    <a:lstStyle/>
                    <a:p>
                      <a:endParaRPr lang="en-GB" dirty="0"/>
                    </a:p>
                  </a:txBody>
                  <a:tcPr/>
                </a:tc>
                <a:tc>
                  <a:txBody>
                    <a:bodyPr/>
                    <a:lstStyle/>
                    <a:p>
                      <a:r>
                        <a:rPr lang="en-GB" dirty="0" smtClean="0"/>
                        <a:t>√</a:t>
                      </a:r>
                      <a:endParaRPr lang="en-GB" dirty="0"/>
                    </a:p>
                  </a:txBody>
                  <a:tcPr/>
                </a:tc>
                <a:tc>
                  <a:txBody>
                    <a:bodyPr/>
                    <a:lstStyle/>
                    <a:p>
                      <a:endParaRPr lang="en-GB"/>
                    </a:p>
                  </a:txBody>
                  <a:tcPr/>
                </a:tc>
                <a:tc>
                  <a:txBody>
                    <a:bodyPr/>
                    <a:lstStyle/>
                    <a:p>
                      <a:endParaRPr lang="en-GB" dirty="0"/>
                    </a:p>
                  </a:txBody>
                  <a:tcPr/>
                </a:tc>
                <a:tc>
                  <a:txBody>
                    <a:bodyPr/>
                    <a:lstStyle/>
                    <a:p>
                      <a:r>
                        <a:rPr lang="en-GB" dirty="0" smtClean="0"/>
                        <a:t>1</a:t>
                      </a:r>
                      <a:endParaRPr lang="en-GB" dirty="0"/>
                    </a:p>
                  </a:txBody>
                  <a:tcPr/>
                </a:tc>
              </a:tr>
              <a:tr h="370840">
                <a:tc>
                  <a:txBody>
                    <a:bodyPr/>
                    <a:lstStyle/>
                    <a:p>
                      <a:r>
                        <a:rPr lang="en-GB" sz="1200" dirty="0" smtClean="0"/>
                        <a:t>Pupils’ impeccable conduct</a:t>
                      </a:r>
                      <a:r>
                        <a:rPr lang="en-GB" sz="1200" baseline="0" dirty="0" smtClean="0"/>
                        <a:t> reflects the school’s strategies to promote high standards of behaviour</a:t>
                      </a:r>
                      <a:endParaRPr lang="en-GB" sz="1200" dirty="0"/>
                    </a:p>
                  </a:txBody>
                  <a:tcPr/>
                </a:tc>
                <a:tc>
                  <a:txBody>
                    <a:bodyPr/>
                    <a:lstStyle/>
                    <a:p>
                      <a:endParaRPr lang="en-GB"/>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dirty="0"/>
                    </a:p>
                  </a:txBody>
                  <a:tcPr/>
                </a:tc>
                <a:tc>
                  <a:txBody>
                    <a:bodyPr/>
                    <a:lstStyle/>
                    <a:p>
                      <a:r>
                        <a:rPr lang="en-GB" dirty="0" smtClean="0"/>
                        <a:t>2</a:t>
                      </a:r>
                      <a:endParaRPr lang="en-GB" dirty="0"/>
                    </a:p>
                  </a:txBody>
                  <a:tcPr/>
                </a:tc>
              </a:tr>
              <a:tr h="370840">
                <a:tc>
                  <a:txBody>
                    <a:bodyPr/>
                    <a:lstStyle/>
                    <a:p>
                      <a:r>
                        <a:rPr lang="en-GB" sz="1200" dirty="0" smtClean="0"/>
                        <a:t>School works hard to prevent all forms of bullying</a:t>
                      </a:r>
                      <a:endParaRPr lang="en-GB" sz="1200" dirty="0"/>
                    </a:p>
                  </a:txBody>
                  <a:tcPr/>
                </a:tc>
                <a:tc>
                  <a:txBody>
                    <a:bodyPr/>
                    <a:lstStyle/>
                    <a:p>
                      <a:r>
                        <a:rPr lang="en-GB" dirty="0" smtClean="0"/>
                        <a:t>√</a:t>
                      </a:r>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r h="370840">
                <a:tc>
                  <a:txBody>
                    <a:bodyPr/>
                    <a:lstStyle/>
                    <a:p>
                      <a:r>
                        <a:rPr lang="en-GB" sz="1200" dirty="0" smtClean="0"/>
                        <a:t>Pupils can explain accurately how to keep themselves healthy</a:t>
                      </a:r>
                      <a:endParaRPr lang="en-GB" sz="1200" dirty="0"/>
                    </a:p>
                  </a:txBody>
                  <a:tcPr/>
                </a:tc>
                <a:tc>
                  <a:txBody>
                    <a:bodyPr/>
                    <a:lstStyle/>
                    <a:p>
                      <a:r>
                        <a:rPr lang="en-GB" dirty="0" smtClean="0"/>
                        <a:t>√</a:t>
                      </a:r>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r h="370840">
                <a:tc>
                  <a:txBody>
                    <a:bodyPr/>
                    <a:lstStyle/>
                    <a:p>
                      <a:r>
                        <a:rPr lang="en-GB" sz="1200" dirty="0" smtClean="0"/>
                        <a:t>Pupils’ spiritual, moral, social and cultural development equips them to be thoughtful, caring and active citizens in school and the wider community.</a:t>
                      </a:r>
                      <a:endParaRPr lang="en-GB" sz="12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r h="370840">
                <a:tc>
                  <a:txBody>
                    <a:bodyPr/>
                    <a:lstStyle/>
                    <a:p>
                      <a:r>
                        <a:rPr lang="en-GB" sz="1200" dirty="0" smtClean="0"/>
                        <a:t>Pupils feel safe</a:t>
                      </a:r>
                      <a:endParaRPr lang="en-GB" sz="1200" dirty="0"/>
                    </a:p>
                  </a:txBody>
                  <a:tcPr/>
                </a:tc>
                <a:tc>
                  <a:txBody>
                    <a:bodyPr/>
                    <a:lstStyle/>
                    <a:p>
                      <a:r>
                        <a:rPr lang="en-GB" dirty="0" smtClean="0"/>
                        <a:t>√</a:t>
                      </a:r>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
        <p:nvSpPr>
          <p:cNvPr id="3" name="TextBox 2"/>
          <p:cNvSpPr txBox="1"/>
          <p:nvPr/>
        </p:nvSpPr>
        <p:spPr>
          <a:xfrm>
            <a:off x="971600" y="620688"/>
            <a:ext cx="7344816" cy="830997"/>
          </a:xfrm>
          <a:prstGeom prst="rect">
            <a:avLst/>
          </a:prstGeom>
          <a:noFill/>
        </p:spPr>
        <p:txBody>
          <a:bodyPr wrap="square" rtlCol="0">
            <a:spAutoFit/>
          </a:bodyPr>
          <a:lstStyle/>
          <a:p>
            <a:r>
              <a:rPr lang="en-GB" sz="2400" dirty="0" smtClean="0"/>
              <a:t>Self-evaluation- On the Effectiveness of Personal Development, Behaviour and Welfare</a:t>
            </a:r>
            <a:endParaRPr lang="en-GB" sz="2400" dirty="0"/>
          </a:p>
        </p:txBody>
      </p:sp>
      <p:sp>
        <p:nvSpPr>
          <p:cNvPr id="4" name="TextBox 3"/>
          <p:cNvSpPr txBox="1"/>
          <p:nvPr/>
        </p:nvSpPr>
        <p:spPr>
          <a:xfrm>
            <a:off x="585903" y="6165304"/>
            <a:ext cx="7848872" cy="646331"/>
          </a:xfrm>
          <a:prstGeom prst="rect">
            <a:avLst/>
          </a:prstGeom>
          <a:noFill/>
        </p:spPr>
        <p:txBody>
          <a:bodyPr wrap="square" rtlCol="0">
            <a:spAutoFit/>
          </a:bodyPr>
          <a:lstStyle/>
          <a:p>
            <a:pPr marL="228600" indent="-228600">
              <a:buAutoNum type="arabicPeriod"/>
            </a:pPr>
            <a:r>
              <a:rPr lang="en-GB" sz="1200" dirty="0" smtClean="0"/>
              <a:t>We have had a number of requests from parents asking for holidays during term time. These have all been declined and if taken it has been an unauthorised absence.</a:t>
            </a:r>
          </a:p>
          <a:p>
            <a:pPr marL="228600" indent="-228600">
              <a:buAutoNum type="arabicPeriod"/>
            </a:pPr>
            <a:r>
              <a:rPr lang="en-GB" sz="1200" dirty="0" smtClean="0"/>
              <a:t>Pupils behaviour is very good but we always feel there is room for improvement. </a:t>
            </a:r>
            <a:endParaRPr lang="en-GB" sz="1200" dirty="0"/>
          </a:p>
        </p:txBody>
      </p:sp>
    </p:spTree>
    <p:extLst>
      <p:ext uri="{BB962C8B-B14F-4D97-AF65-F5344CB8AC3E}">
        <p14:creationId xmlns:p14="http://schemas.microsoft.com/office/powerpoint/2010/main" val="35386633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481" y="824188"/>
            <a:ext cx="7920880" cy="1077218"/>
          </a:xfrm>
          <a:prstGeom prst="rect">
            <a:avLst/>
          </a:prstGeom>
          <a:noFill/>
        </p:spPr>
        <p:txBody>
          <a:bodyPr wrap="square" rtlCol="0">
            <a:spAutoFit/>
          </a:bodyPr>
          <a:lstStyle/>
          <a:p>
            <a:pPr algn="ctr"/>
            <a:r>
              <a:rPr lang="en-GB" sz="3200" dirty="0" smtClean="0"/>
              <a:t>Effectiveness of teaching, learning and assessment</a:t>
            </a:r>
            <a:endParaRPr lang="en-GB"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571749"/>
            <a:ext cx="6192688" cy="3737571"/>
          </a:xfrm>
          <a:prstGeom prst="rect">
            <a:avLst/>
          </a:prstGeom>
        </p:spPr>
      </p:pic>
    </p:spTree>
    <p:extLst>
      <p:ext uri="{BB962C8B-B14F-4D97-AF65-F5344CB8AC3E}">
        <p14:creationId xmlns:p14="http://schemas.microsoft.com/office/powerpoint/2010/main" val="8923536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Quality of teaching, learning and assessment</a:t>
            </a:r>
            <a:endParaRPr lang="en-GB" dirty="0"/>
          </a:p>
        </p:txBody>
      </p:sp>
      <p:sp>
        <p:nvSpPr>
          <p:cNvPr id="3" name="Content Placeholder 2"/>
          <p:cNvSpPr>
            <a:spLocks noGrp="1"/>
          </p:cNvSpPr>
          <p:nvPr>
            <p:ph idx="1"/>
          </p:nvPr>
        </p:nvSpPr>
        <p:spPr/>
        <p:txBody>
          <a:bodyPr>
            <a:normAutofit/>
          </a:bodyPr>
          <a:lstStyle/>
          <a:p>
            <a:pPr marL="0" indent="0">
              <a:buNone/>
            </a:pPr>
            <a:r>
              <a:rPr lang="en-GB" sz="1800" u="sng" dirty="0" smtClean="0"/>
              <a:t>Strengths</a:t>
            </a:r>
          </a:p>
          <a:p>
            <a:r>
              <a:rPr lang="en-GB" sz="1400" dirty="0" smtClean="0"/>
              <a:t>New assessment procedure where children know the targets they have achieved and what targets to work on.</a:t>
            </a:r>
          </a:p>
          <a:p>
            <a:r>
              <a:rPr lang="en-GB" sz="1400" dirty="0" smtClean="0"/>
              <a:t>New feedback and marking policy in place. Clearly setting out school’s expectations for teachers and pupils.</a:t>
            </a:r>
          </a:p>
          <a:p>
            <a:r>
              <a:rPr lang="en-GB" sz="1400" dirty="0" smtClean="0"/>
              <a:t>Lessons this term have all been at least good.</a:t>
            </a:r>
          </a:p>
          <a:p>
            <a:r>
              <a:rPr lang="en-GB" sz="1400" dirty="0" smtClean="0"/>
              <a:t>Early interventions are helping narrow the gap for less able pupils</a:t>
            </a:r>
          </a:p>
          <a:p>
            <a:r>
              <a:rPr lang="en-GB" sz="1400" dirty="0" smtClean="0"/>
              <a:t>Disadvantaged pupils are making good progress</a:t>
            </a:r>
          </a:p>
          <a:p>
            <a:endParaRPr lang="en-GB" sz="1400" dirty="0"/>
          </a:p>
          <a:p>
            <a:pPr marL="0" indent="0">
              <a:buNone/>
            </a:pPr>
            <a:r>
              <a:rPr lang="en-GB" sz="1800" u="sng" dirty="0" smtClean="0"/>
              <a:t>Priorities for Spring 2016</a:t>
            </a:r>
          </a:p>
          <a:p>
            <a:r>
              <a:rPr lang="en-GB" sz="1400" dirty="0" smtClean="0"/>
              <a:t>Maintain outstanding teaching </a:t>
            </a:r>
          </a:p>
          <a:p>
            <a:r>
              <a:rPr lang="en-GB" sz="1400" dirty="0" smtClean="0"/>
              <a:t>Additional support for Lower Key Stage 2 classes</a:t>
            </a:r>
          </a:p>
          <a:p>
            <a:r>
              <a:rPr lang="en-GB" sz="1400" dirty="0" smtClean="0"/>
              <a:t>Continued support for Upper Key Stage 2 classes</a:t>
            </a:r>
          </a:p>
          <a:p>
            <a:r>
              <a:rPr lang="en-GB" sz="1400" dirty="0" smtClean="0"/>
              <a:t>Ensure targets are displayed in classrooms and in children’s books</a:t>
            </a:r>
            <a:endParaRPr lang="en-GB" sz="1400" dirty="0"/>
          </a:p>
        </p:txBody>
      </p:sp>
    </p:spTree>
    <p:extLst>
      <p:ext uri="{BB962C8B-B14F-4D97-AF65-F5344CB8AC3E}">
        <p14:creationId xmlns:p14="http://schemas.microsoft.com/office/powerpoint/2010/main" val="2013898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Numbers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6006683"/>
              </p:ext>
            </p:extLst>
          </p:nvPr>
        </p:nvGraphicFramePr>
        <p:xfrm>
          <a:off x="611560" y="1196752"/>
          <a:ext cx="7499176" cy="1381760"/>
        </p:xfrm>
        <a:graphic>
          <a:graphicData uri="http://schemas.openxmlformats.org/drawingml/2006/table">
            <a:tbl>
              <a:tblPr firstRow="1" bandRow="1">
                <a:tableStyleId>{5C22544A-7EE6-4342-B048-85BDC9FD1C3A}</a:tableStyleId>
              </a:tblPr>
              <a:tblGrid>
                <a:gridCol w="2098576"/>
                <a:gridCol w="648072"/>
                <a:gridCol w="792088"/>
                <a:gridCol w="792088"/>
                <a:gridCol w="792088"/>
                <a:gridCol w="792088"/>
                <a:gridCol w="792088"/>
                <a:gridCol w="792088"/>
              </a:tblGrid>
              <a:tr h="370840">
                <a:tc>
                  <a:txBody>
                    <a:bodyPr/>
                    <a:lstStyle/>
                    <a:p>
                      <a:r>
                        <a:rPr lang="en-GB" dirty="0" smtClean="0"/>
                        <a:t>Number on roll</a:t>
                      </a:r>
                      <a:endParaRPr lang="en-GB" dirty="0"/>
                    </a:p>
                  </a:txBody>
                  <a:tcPr/>
                </a:tc>
                <a:tc>
                  <a:txBody>
                    <a:bodyPr/>
                    <a:lstStyle/>
                    <a:p>
                      <a:r>
                        <a:rPr lang="en-GB" dirty="0" smtClean="0"/>
                        <a:t>FS2</a:t>
                      </a:r>
                      <a:endParaRPr lang="en-GB" dirty="0"/>
                    </a:p>
                  </a:txBody>
                  <a:tcPr/>
                </a:tc>
                <a:tc>
                  <a:txBody>
                    <a:bodyPr/>
                    <a:lstStyle/>
                    <a:p>
                      <a:r>
                        <a:rPr lang="en-GB" dirty="0" smtClean="0"/>
                        <a:t>Year 1</a:t>
                      </a:r>
                      <a:endParaRPr lang="en-GB" dirty="0"/>
                    </a:p>
                  </a:txBody>
                  <a:tcPr/>
                </a:tc>
                <a:tc>
                  <a:txBody>
                    <a:bodyPr/>
                    <a:lstStyle/>
                    <a:p>
                      <a:r>
                        <a:rPr lang="en-GB" dirty="0" smtClean="0"/>
                        <a:t>Year 2</a:t>
                      </a:r>
                    </a:p>
                    <a:p>
                      <a:endParaRPr lang="en-GB" dirty="0"/>
                    </a:p>
                  </a:txBody>
                  <a:tcPr/>
                </a:tc>
                <a:tc>
                  <a:txBody>
                    <a:bodyPr/>
                    <a:lstStyle/>
                    <a:p>
                      <a:r>
                        <a:rPr lang="en-GB" dirty="0" smtClean="0"/>
                        <a:t>Year 3</a:t>
                      </a:r>
                    </a:p>
                    <a:p>
                      <a:endParaRPr lang="en-GB" dirty="0"/>
                    </a:p>
                  </a:txBody>
                  <a:tcPr/>
                </a:tc>
                <a:tc>
                  <a:txBody>
                    <a:bodyPr/>
                    <a:lstStyle/>
                    <a:p>
                      <a:r>
                        <a:rPr lang="en-GB" dirty="0" smtClean="0"/>
                        <a:t>Year 4</a:t>
                      </a:r>
                    </a:p>
                    <a:p>
                      <a:endParaRPr lang="en-GB" dirty="0"/>
                    </a:p>
                  </a:txBody>
                  <a:tcPr/>
                </a:tc>
                <a:tc>
                  <a:txBody>
                    <a:bodyPr/>
                    <a:lstStyle/>
                    <a:p>
                      <a:r>
                        <a:rPr lang="en-GB" dirty="0" smtClean="0"/>
                        <a:t>Year 5</a:t>
                      </a:r>
                    </a:p>
                    <a:p>
                      <a:endParaRPr lang="en-GB" dirty="0"/>
                    </a:p>
                  </a:txBody>
                  <a:tcPr/>
                </a:tc>
                <a:tc>
                  <a:txBody>
                    <a:bodyPr/>
                    <a:lstStyle/>
                    <a:p>
                      <a:r>
                        <a:rPr lang="en-GB" dirty="0" smtClean="0"/>
                        <a:t>Year 6</a:t>
                      </a:r>
                    </a:p>
                    <a:p>
                      <a:endParaRPr lang="en-GB" dirty="0"/>
                    </a:p>
                  </a:txBody>
                  <a:tcPr/>
                </a:tc>
              </a:tr>
              <a:tr h="370840">
                <a:tc>
                  <a:txBody>
                    <a:bodyPr/>
                    <a:lstStyle/>
                    <a:p>
                      <a:endParaRPr lang="en-GB" dirty="0"/>
                    </a:p>
                  </a:txBody>
                  <a:tcPr/>
                </a:tc>
                <a:tc>
                  <a:txBody>
                    <a:bodyPr/>
                    <a:lstStyle/>
                    <a:p>
                      <a:pPr algn="l"/>
                      <a:r>
                        <a:rPr lang="en-GB" dirty="0" smtClean="0"/>
                        <a:t>30</a:t>
                      </a:r>
                      <a:endParaRPr lang="en-GB" dirty="0"/>
                    </a:p>
                  </a:txBody>
                  <a:tcPr/>
                </a:tc>
                <a:tc>
                  <a:txBody>
                    <a:bodyPr/>
                    <a:lstStyle/>
                    <a:p>
                      <a:pPr algn="l"/>
                      <a:r>
                        <a:rPr lang="en-GB" dirty="0" smtClean="0"/>
                        <a:t>29</a:t>
                      </a:r>
                      <a:endParaRPr lang="en-GB" dirty="0"/>
                    </a:p>
                  </a:txBody>
                  <a:tcPr/>
                </a:tc>
                <a:tc>
                  <a:txBody>
                    <a:bodyPr/>
                    <a:lstStyle/>
                    <a:p>
                      <a:pPr algn="l"/>
                      <a:r>
                        <a:rPr lang="en-GB" dirty="0" smtClean="0"/>
                        <a:t>25</a:t>
                      </a:r>
                      <a:endParaRPr lang="en-GB" dirty="0"/>
                    </a:p>
                  </a:txBody>
                  <a:tcPr/>
                </a:tc>
                <a:tc>
                  <a:txBody>
                    <a:bodyPr/>
                    <a:lstStyle/>
                    <a:p>
                      <a:pPr algn="l"/>
                      <a:r>
                        <a:rPr lang="en-GB" dirty="0" smtClean="0"/>
                        <a:t>30</a:t>
                      </a:r>
                      <a:endParaRPr lang="en-GB" dirty="0"/>
                    </a:p>
                  </a:txBody>
                  <a:tcPr/>
                </a:tc>
                <a:tc>
                  <a:txBody>
                    <a:bodyPr/>
                    <a:lstStyle/>
                    <a:p>
                      <a:pPr algn="l"/>
                      <a:r>
                        <a:rPr lang="en-GB" dirty="0" smtClean="0"/>
                        <a:t>31</a:t>
                      </a:r>
                      <a:endParaRPr lang="en-GB" dirty="0"/>
                    </a:p>
                  </a:txBody>
                  <a:tcPr/>
                </a:tc>
                <a:tc>
                  <a:txBody>
                    <a:bodyPr/>
                    <a:lstStyle/>
                    <a:p>
                      <a:pPr algn="l"/>
                      <a:r>
                        <a:rPr lang="en-GB" dirty="0" smtClean="0"/>
                        <a:t>25</a:t>
                      </a:r>
                      <a:endParaRPr lang="en-GB" dirty="0"/>
                    </a:p>
                  </a:txBody>
                  <a:tcPr/>
                </a:tc>
                <a:tc>
                  <a:txBody>
                    <a:bodyPr/>
                    <a:lstStyle/>
                    <a:p>
                      <a:pPr algn="l"/>
                      <a:r>
                        <a:rPr lang="en-GB" dirty="0" smtClean="0"/>
                        <a:t>26</a:t>
                      </a:r>
                      <a:endParaRPr lang="en-GB" dirty="0"/>
                    </a:p>
                  </a:txBody>
                  <a:tcPr/>
                </a:tc>
              </a:tr>
              <a:tr h="370840">
                <a:tc>
                  <a:txBody>
                    <a:bodyPr/>
                    <a:lstStyle/>
                    <a:p>
                      <a:r>
                        <a:rPr lang="en-GB" dirty="0" smtClean="0"/>
                        <a:t>No of Catholics</a:t>
                      </a:r>
                      <a:endParaRPr lang="en-GB" dirty="0"/>
                    </a:p>
                  </a:txBody>
                  <a:tcPr/>
                </a:tc>
                <a:tc>
                  <a:txBody>
                    <a:bodyPr/>
                    <a:lstStyle/>
                    <a:p>
                      <a:pPr algn="l"/>
                      <a:r>
                        <a:rPr lang="en-GB" dirty="0" smtClean="0"/>
                        <a:t>7</a:t>
                      </a:r>
                      <a:endParaRPr lang="en-GB" dirty="0"/>
                    </a:p>
                  </a:txBody>
                  <a:tcPr/>
                </a:tc>
                <a:tc>
                  <a:txBody>
                    <a:bodyPr/>
                    <a:lstStyle/>
                    <a:p>
                      <a:pPr algn="l"/>
                      <a:r>
                        <a:rPr lang="en-GB" dirty="0" smtClean="0"/>
                        <a:t>12</a:t>
                      </a:r>
                      <a:endParaRPr lang="en-GB" dirty="0"/>
                    </a:p>
                  </a:txBody>
                  <a:tcPr/>
                </a:tc>
                <a:tc>
                  <a:txBody>
                    <a:bodyPr/>
                    <a:lstStyle/>
                    <a:p>
                      <a:pPr algn="l"/>
                      <a:r>
                        <a:rPr lang="en-GB" dirty="0" smtClean="0"/>
                        <a:t>6</a:t>
                      </a:r>
                      <a:endParaRPr lang="en-GB" dirty="0"/>
                    </a:p>
                  </a:txBody>
                  <a:tcPr/>
                </a:tc>
                <a:tc>
                  <a:txBody>
                    <a:bodyPr/>
                    <a:lstStyle/>
                    <a:p>
                      <a:pPr algn="l"/>
                      <a:r>
                        <a:rPr lang="en-GB" dirty="0" smtClean="0"/>
                        <a:t>10</a:t>
                      </a:r>
                      <a:endParaRPr lang="en-GB" dirty="0"/>
                    </a:p>
                  </a:txBody>
                  <a:tcPr/>
                </a:tc>
                <a:tc>
                  <a:txBody>
                    <a:bodyPr/>
                    <a:lstStyle/>
                    <a:p>
                      <a:pPr algn="l"/>
                      <a:r>
                        <a:rPr lang="en-GB" dirty="0" smtClean="0"/>
                        <a:t>7</a:t>
                      </a:r>
                      <a:endParaRPr lang="en-GB" dirty="0"/>
                    </a:p>
                  </a:txBody>
                  <a:tcPr/>
                </a:tc>
                <a:tc>
                  <a:txBody>
                    <a:bodyPr/>
                    <a:lstStyle/>
                    <a:p>
                      <a:pPr algn="l"/>
                      <a:r>
                        <a:rPr lang="en-GB" dirty="0" smtClean="0"/>
                        <a:t>10</a:t>
                      </a:r>
                      <a:endParaRPr lang="en-GB" dirty="0"/>
                    </a:p>
                  </a:txBody>
                  <a:tcPr/>
                </a:tc>
                <a:tc>
                  <a:txBody>
                    <a:bodyPr/>
                    <a:lstStyle/>
                    <a:p>
                      <a:pPr algn="l"/>
                      <a:r>
                        <a:rPr lang="en-GB" dirty="0" smtClean="0"/>
                        <a:t>3</a:t>
                      </a:r>
                      <a:endParaRPr lang="en-GB"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15641284"/>
              </p:ext>
            </p:extLst>
          </p:nvPr>
        </p:nvGraphicFramePr>
        <p:xfrm>
          <a:off x="611560" y="2708920"/>
          <a:ext cx="7560841" cy="3876040"/>
        </p:xfrm>
        <a:graphic>
          <a:graphicData uri="http://schemas.openxmlformats.org/drawingml/2006/table">
            <a:tbl>
              <a:tblPr firstRow="1" bandRow="1">
                <a:tableStyleId>{5C22544A-7EE6-4342-B048-85BDC9FD1C3A}</a:tableStyleId>
              </a:tblPr>
              <a:tblGrid>
                <a:gridCol w="3118847"/>
                <a:gridCol w="1323147"/>
                <a:gridCol w="1228637"/>
                <a:gridCol w="1890210"/>
              </a:tblGrid>
              <a:tr h="370840">
                <a:tc gridSpan="4">
                  <a:txBody>
                    <a:bodyPr/>
                    <a:lstStyle/>
                    <a:p>
                      <a:r>
                        <a:rPr lang="en-GB" dirty="0" smtClean="0"/>
                        <a:t>Basic characteristics of the school</a:t>
                      </a:r>
                      <a:endParaRPr lang="en-GB" dirty="0"/>
                    </a:p>
                  </a:txBody>
                  <a:tcPr/>
                </a:tc>
                <a:tc hMerge="1">
                  <a:txBody>
                    <a:bodyPr/>
                    <a:lstStyle/>
                    <a:p>
                      <a:endParaRPr lang="en-GB" dirty="0"/>
                    </a:p>
                  </a:txBody>
                  <a:tcPr/>
                </a:tc>
                <a:tc hMerge="1">
                  <a:txBody>
                    <a:bodyPr/>
                    <a:lstStyle/>
                    <a:p>
                      <a:endParaRPr lang="en-GB"/>
                    </a:p>
                  </a:txBody>
                  <a:tcPr/>
                </a:tc>
                <a:tc hMerge="1">
                  <a:txBody>
                    <a:bodyPr/>
                    <a:lstStyle/>
                    <a:p>
                      <a:endParaRPr lang="en-GB"/>
                    </a:p>
                  </a:txBody>
                  <a:tcPr/>
                </a:tc>
              </a:tr>
              <a:tr h="370840">
                <a:tc>
                  <a:txBody>
                    <a:bodyPr/>
                    <a:lstStyle/>
                    <a:p>
                      <a:r>
                        <a:rPr lang="en-GB" dirty="0" smtClean="0"/>
                        <a:t>Characteristics</a:t>
                      </a:r>
                      <a:endParaRPr lang="en-GB" dirty="0"/>
                    </a:p>
                  </a:txBody>
                  <a:tcPr/>
                </a:tc>
                <a:tc>
                  <a:txBody>
                    <a:bodyPr/>
                    <a:lstStyle/>
                    <a:p>
                      <a:r>
                        <a:rPr lang="en-GB" dirty="0" smtClean="0"/>
                        <a:t>National</a:t>
                      </a:r>
                      <a:endParaRPr lang="en-GB" dirty="0"/>
                    </a:p>
                  </a:txBody>
                  <a:tcPr/>
                </a:tc>
                <a:tc>
                  <a:txBody>
                    <a:bodyPr/>
                    <a:lstStyle/>
                    <a:p>
                      <a:r>
                        <a:rPr lang="en-GB" dirty="0" smtClean="0"/>
                        <a:t>School </a:t>
                      </a:r>
                      <a:endParaRPr lang="en-GB" dirty="0"/>
                    </a:p>
                  </a:txBody>
                  <a:tcPr/>
                </a:tc>
                <a:tc>
                  <a:txBody>
                    <a:bodyPr/>
                    <a:lstStyle/>
                    <a:p>
                      <a:r>
                        <a:rPr lang="en-GB" dirty="0" smtClean="0"/>
                        <a:t>Comparison</a:t>
                      </a:r>
                      <a:endParaRPr lang="en-GB" dirty="0"/>
                    </a:p>
                  </a:txBody>
                  <a:tcPr/>
                </a:tc>
              </a:tr>
              <a:tr h="370840">
                <a:tc>
                  <a:txBody>
                    <a:bodyPr/>
                    <a:lstStyle/>
                    <a:p>
                      <a:r>
                        <a:rPr lang="en-GB" dirty="0" smtClean="0"/>
                        <a:t>Number</a:t>
                      </a:r>
                      <a:r>
                        <a:rPr lang="en-GB" baseline="0" dirty="0" smtClean="0"/>
                        <a:t> on roll</a:t>
                      </a:r>
                      <a:endParaRPr lang="en-GB" dirty="0"/>
                    </a:p>
                  </a:txBody>
                  <a:tcPr/>
                </a:tc>
                <a:tc>
                  <a:txBody>
                    <a:bodyPr/>
                    <a:lstStyle/>
                    <a:p>
                      <a:r>
                        <a:rPr lang="en-GB" dirty="0" smtClean="0"/>
                        <a:t>269</a:t>
                      </a:r>
                      <a:endParaRPr lang="en-GB" dirty="0"/>
                    </a:p>
                  </a:txBody>
                  <a:tcPr/>
                </a:tc>
                <a:tc>
                  <a:txBody>
                    <a:bodyPr/>
                    <a:lstStyle/>
                    <a:p>
                      <a:r>
                        <a:rPr lang="en-GB" dirty="0" smtClean="0"/>
                        <a:t>196</a:t>
                      </a:r>
                      <a:endParaRPr lang="en-GB" dirty="0"/>
                    </a:p>
                  </a:txBody>
                  <a:tcPr/>
                </a:tc>
                <a:tc>
                  <a:txBody>
                    <a:bodyPr/>
                    <a:lstStyle/>
                    <a:p>
                      <a:r>
                        <a:rPr lang="en-GB" dirty="0" smtClean="0"/>
                        <a:t>below</a:t>
                      </a:r>
                      <a:endParaRPr lang="en-GB" dirty="0"/>
                    </a:p>
                  </a:txBody>
                  <a:tcPr/>
                </a:tc>
              </a:tr>
              <a:tr h="370840">
                <a:tc>
                  <a:txBody>
                    <a:bodyPr/>
                    <a:lstStyle/>
                    <a:p>
                      <a:r>
                        <a:rPr lang="en-GB" dirty="0" smtClean="0"/>
                        <a:t>%free school meals</a:t>
                      </a:r>
                      <a:endParaRPr lang="en-GB" dirty="0"/>
                    </a:p>
                  </a:txBody>
                  <a:tcPr/>
                </a:tc>
                <a:tc>
                  <a:txBody>
                    <a:bodyPr/>
                    <a:lstStyle/>
                    <a:p>
                      <a:r>
                        <a:rPr lang="en-GB" dirty="0" smtClean="0"/>
                        <a:t>26</a:t>
                      </a:r>
                      <a:endParaRPr lang="en-GB" dirty="0"/>
                    </a:p>
                  </a:txBody>
                  <a:tcPr/>
                </a:tc>
                <a:tc>
                  <a:txBody>
                    <a:bodyPr/>
                    <a:lstStyle/>
                    <a:p>
                      <a:r>
                        <a:rPr lang="en-GB" dirty="0" smtClean="0"/>
                        <a:t>8.5</a:t>
                      </a:r>
                      <a:endParaRPr lang="en-GB" dirty="0"/>
                    </a:p>
                  </a:txBody>
                  <a:tcPr/>
                </a:tc>
                <a:tc>
                  <a:txBody>
                    <a:bodyPr/>
                    <a:lstStyle/>
                    <a:p>
                      <a:r>
                        <a:rPr lang="en-GB" dirty="0" smtClean="0"/>
                        <a:t>low</a:t>
                      </a:r>
                      <a:endParaRPr lang="en-GB" dirty="0"/>
                    </a:p>
                  </a:txBody>
                  <a:tcPr/>
                </a:tc>
              </a:tr>
              <a:tr h="370840">
                <a:tc>
                  <a:txBody>
                    <a:bodyPr/>
                    <a:lstStyle/>
                    <a:p>
                      <a:r>
                        <a:rPr lang="en-GB" dirty="0" smtClean="0"/>
                        <a:t>%pupils from minority</a:t>
                      </a:r>
                      <a:r>
                        <a:rPr lang="en-GB" baseline="0" dirty="0" smtClean="0"/>
                        <a:t> ethnic groups</a:t>
                      </a:r>
                      <a:endParaRPr lang="en-GB" dirty="0"/>
                    </a:p>
                  </a:txBody>
                  <a:tcPr/>
                </a:tc>
                <a:tc>
                  <a:txBody>
                    <a:bodyPr/>
                    <a:lstStyle/>
                    <a:p>
                      <a:r>
                        <a:rPr lang="en-GB" dirty="0" smtClean="0"/>
                        <a:t>30.7</a:t>
                      </a:r>
                      <a:endParaRPr lang="en-GB" dirty="0"/>
                    </a:p>
                  </a:txBody>
                  <a:tcPr/>
                </a:tc>
                <a:tc>
                  <a:txBody>
                    <a:bodyPr/>
                    <a:lstStyle/>
                    <a:p>
                      <a:r>
                        <a:rPr lang="en-GB" dirty="0" smtClean="0"/>
                        <a:t>7.7</a:t>
                      </a:r>
                      <a:endParaRPr lang="en-GB" dirty="0"/>
                    </a:p>
                  </a:txBody>
                  <a:tcPr/>
                </a:tc>
                <a:tc>
                  <a:txBody>
                    <a:bodyPr/>
                    <a:lstStyle/>
                    <a:p>
                      <a:r>
                        <a:rPr lang="en-GB" dirty="0" smtClean="0"/>
                        <a:t>Very low</a:t>
                      </a:r>
                      <a:endParaRPr lang="en-GB" dirty="0"/>
                    </a:p>
                  </a:txBody>
                  <a:tcPr/>
                </a:tc>
              </a:tr>
              <a:tr h="370840">
                <a:tc>
                  <a:txBody>
                    <a:bodyPr/>
                    <a:lstStyle/>
                    <a:p>
                      <a:r>
                        <a:rPr lang="en-GB" dirty="0" smtClean="0"/>
                        <a:t>%EAL</a:t>
                      </a:r>
                      <a:endParaRPr lang="en-GB" dirty="0"/>
                    </a:p>
                  </a:txBody>
                  <a:tcPr/>
                </a:tc>
                <a:tc>
                  <a:txBody>
                    <a:bodyPr/>
                    <a:lstStyle/>
                    <a:p>
                      <a:r>
                        <a:rPr lang="en-GB" dirty="0" smtClean="0"/>
                        <a:t>19.5</a:t>
                      </a:r>
                      <a:endParaRPr lang="en-GB" dirty="0"/>
                    </a:p>
                  </a:txBody>
                  <a:tcPr/>
                </a:tc>
                <a:tc>
                  <a:txBody>
                    <a:bodyPr/>
                    <a:lstStyle/>
                    <a:p>
                      <a:r>
                        <a:rPr lang="en-GB" dirty="0" smtClean="0"/>
                        <a:t>3</a:t>
                      </a:r>
                      <a:endParaRPr lang="en-GB" dirty="0"/>
                    </a:p>
                  </a:txBody>
                  <a:tcPr/>
                </a:tc>
                <a:tc>
                  <a:txBody>
                    <a:bodyPr/>
                    <a:lstStyle/>
                    <a:p>
                      <a:r>
                        <a:rPr lang="en-GB" dirty="0" smtClean="0"/>
                        <a:t>Very</a:t>
                      </a:r>
                      <a:r>
                        <a:rPr lang="en-GB" baseline="0" dirty="0" smtClean="0"/>
                        <a:t> low</a:t>
                      </a:r>
                      <a:endParaRPr lang="en-GB" dirty="0"/>
                    </a:p>
                  </a:txBody>
                  <a:tcPr/>
                </a:tc>
              </a:tr>
              <a:tr h="370840">
                <a:tc>
                  <a:txBody>
                    <a:bodyPr/>
                    <a:lstStyle/>
                    <a:p>
                      <a:r>
                        <a:rPr lang="en-GB" dirty="0" smtClean="0"/>
                        <a:t>Deprivation indicator</a:t>
                      </a:r>
                      <a:endParaRPr lang="en-GB" dirty="0"/>
                    </a:p>
                  </a:txBody>
                  <a:tcPr/>
                </a:tc>
                <a:tc>
                  <a:txBody>
                    <a:bodyPr/>
                    <a:lstStyle/>
                    <a:p>
                      <a:r>
                        <a:rPr lang="en-GB" dirty="0" smtClean="0"/>
                        <a:t>0.24</a:t>
                      </a:r>
                      <a:endParaRPr lang="en-GB" dirty="0"/>
                    </a:p>
                  </a:txBody>
                  <a:tcPr/>
                </a:tc>
                <a:tc>
                  <a:txBody>
                    <a:bodyPr/>
                    <a:lstStyle/>
                    <a:p>
                      <a:r>
                        <a:rPr lang="en-GB" dirty="0" smtClean="0"/>
                        <a:t>0.10</a:t>
                      </a:r>
                      <a:endParaRPr lang="en-GB" dirty="0"/>
                    </a:p>
                  </a:txBody>
                  <a:tcPr/>
                </a:tc>
                <a:tc>
                  <a:txBody>
                    <a:bodyPr/>
                    <a:lstStyle/>
                    <a:p>
                      <a:r>
                        <a:rPr lang="en-GB" dirty="0" smtClean="0"/>
                        <a:t>low</a:t>
                      </a:r>
                      <a:endParaRPr lang="en-GB" dirty="0"/>
                    </a:p>
                  </a:txBody>
                  <a:tcPr/>
                </a:tc>
              </a:tr>
              <a:tr h="370840">
                <a:tc>
                  <a:txBody>
                    <a:bodyPr/>
                    <a:lstStyle/>
                    <a:p>
                      <a:r>
                        <a:rPr lang="en-GB" dirty="0" smtClean="0"/>
                        <a:t>Average</a:t>
                      </a:r>
                      <a:r>
                        <a:rPr lang="en-GB" baseline="0" dirty="0" smtClean="0"/>
                        <a:t> point score in Year 6 in 2015</a:t>
                      </a:r>
                      <a:endParaRPr lang="en-GB" dirty="0"/>
                    </a:p>
                  </a:txBody>
                  <a:tcPr/>
                </a:tc>
                <a:tc>
                  <a:txBody>
                    <a:bodyPr/>
                    <a:lstStyle/>
                    <a:p>
                      <a:r>
                        <a:rPr lang="en-GB" dirty="0" smtClean="0"/>
                        <a:t>28.8</a:t>
                      </a:r>
                      <a:endParaRPr lang="en-GB" dirty="0"/>
                    </a:p>
                  </a:txBody>
                  <a:tcPr/>
                </a:tc>
                <a:tc>
                  <a:txBody>
                    <a:bodyPr/>
                    <a:lstStyle/>
                    <a:p>
                      <a:r>
                        <a:rPr lang="en-GB" dirty="0" smtClean="0"/>
                        <a:t>31.2</a:t>
                      </a:r>
                      <a:endParaRPr lang="en-GB" dirty="0"/>
                    </a:p>
                  </a:txBody>
                  <a:tcPr/>
                </a:tc>
                <a:tc>
                  <a:txBody>
                    <a:bodyPr/>
                    <a:lstStyle/>
                    <a:p>
                      <a:r>
                        <a:rPr lang="en-GB" dirty="0" smtClean="0"/>
                        <a:t>Above average</a:t>
                      </a:r>
                      <a:endParaRPr lang="en-GB" dirty="0"/>
                    </a:p>
                  </a:txBody>
                  <a:tcPr/>
                </a:tc>
              </a:tr>
              <a:tr h="370840">
                <a:tc>
                  <a:txBody>
                    <a:bodyPr/>
                    <a:lstStyle/>
                    <a:p>
                      <a:r>
                        <a:rPr lang="en-GB" dirty="0" smtClean="0"/>
                        <a:t>Pupils</a:t>
                      </a:r>
                      <a:r>
                        <a:rPr lang="en-GB" baseline="0" dirty="0" smtClean="0"/>
                        <a:t> with SEN support</a:t>
                      </a:r>
                      <a:endParaRPr lang="en-GB" dirty="0"/>
                    </a:p>
                  </a:txBody>
                  <a:tcPr/>
                </a:tc>
                <a:tc>
                  <a:txBody>
                    <a:bodyPr/>
                    <a:lstStyle/>
                    <a:p>
                      <a:r>
                        <a:rPr lang="en-GB" dirty="0" smtClean="0"/>
                        <a:t>13</a:t>
                      </a:r>
                      <a:endParaRPr lang="en-GB" dirty="0"/>
                    </a:p>
                  </a:txBody>
                  <a:tcPr/>
                </a:tc>
                <a:tc>
                  <a:txBody>
                    <a:bodyPr/>
                    <a:lstStyle/>
                    <a:p>
                      <a:r>
                        <a:rPr lang="en-GB" dirty="0" smtClean="0"/>
                        <a:t>12.5</a:t>
                      </a:r>
                      <a:endParaRPr lang="en-GB" dirty="0"/>
                    </a:p>
                  </a:txBody>
                  <a:tcPr/>
                </a:tc>
                <a:tc>
                  <a:txBody>
                    <a:bodyPr/>
                    <a:lstStyle/>
                    <a:p>
                      <a:r>
                        <a:rPr lang="en-GB" dirty="0" smtClean="0"/>
                        <a:t>Average</a:t>
                      </a:r>
                      <a:endParaRPr lang="en-GB" dirty="0"/>
                    </a:p>
                  </a:txBody>
                  <a:tcPr/>
                </a:tc>
              </a:tr>
            </a:tbl>
          </a:graphicData>
        </a:graphic>
      </p:graphicFrame>
    </p:spTree>
    <p:extLst>
      <p:ext uri="{BB962C8B-B14F-4D97-AF65-F5344CB8AC3E}">
        <p14:creationId xmlns:p14="http://schemas.microsoft.com/office/powerpoint/2010/main" val="27474480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Quality of Teaching</a:t>
            </a:r>
            <a:br>
              <a:rPr lang="en-GB" dirty="0" smtClean="0"/>
            </a:br>
            <a:r>
              <a:rPr lang="en-GB" dirty="0" smtClean="0"/>
              <a:t>2014-2015 </a:t>
            </a:r>
            <a:br>
              <a:rPr lang="en-GB" dirty="0" smtClean="0"/>
            </a:br>
            <a:r>
              <a:rPr lang="en-GB" dirty="0" smtClean="0"/>
              <a:t>Lessons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041055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25914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of Teaching</a:t>
            </a:r>
            <a:endParaRPr lang="en-GB" dirty="0"/>
          </a:p>
        </p:txBody>
      </p:sp>
      <p:sp>
        <p:nvSpPr>
          <p:cNvPr id="3" name="Content Placeholder 2"/>
          <p:cNvSpPr>
            <a:spLocks noGrp="1"/>
          </p:cNvSpPr>
          <p:nvPr>
            <p:ph sz="half" idx="1"/>
          </p:nvPr>
        </p:nvSpPr>
        <p:spPr/>
        <p:txBody>
          <a:bodyPr/>
          <a:lstStyle/>
          <a:p>
            <a:r>
              <a:rPr lang="en-GB" dirty="0" smtClean="0"/>
              <a:t>Learning environments</a:t>
            </a:r>
          </a:p>
          <a:p>
            <a:endParaRPr lang="en-GB" dirty="0"/>
          </a:p>
        </p:txBody>
      </p:sp>
      <p:sp>
        <p:nvSpPr>
          <p:cNvPr id="4" name="Content Placeholder 3"/>
          <p:cNvSpPr>
            <a:spLocks noGrp="1"/>
          </p:cNvSpPr>
          <p:nvPr>
            <p:ph sz="half" idx="2"/>
          </p:nvPr>
        </p:nvSpPr>
        <p:spPr/>
        <p:txBody>
          <a:bodyPr/>
          <a:lstStyle/>
          <a:p>
            <a:r>
              <a:rPr lang="en-GB" dirty="0" smtClean="0"/>
              <a:t>Quality of learning in books</a:t>
            </a:r>
            <a:endParaRPr lang="en-GB" dirty="0"/>
          </a:p>
        </p:txBody>
      </p:sp>
      <p:graphicFrame>
        <p:nvGraphicFramePr>
          <p:cNvPr id="5" name="Chart 4"/>
          <p:cNvGraphicFramePr/>
          <p:nvPr>
            <p:extLst>
              <p:ext uri="{D42A27DB-BD31-4B8C-83A1-F6EECF244321}">
                <p14:modId xmlns:p14="http://schemas.microsoft.com/office/powerpoint/2010/main" val="262201606"/>
              </p:ext>
            </p:extLst>
          </p:nvPr>
        </p:nvGraphicFramePr>
        <p:xfrm>
          <a:off x="539552" y="2492896"/>
          <a:ext cx="3528392"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948538851"/>
              </p:ext>
            </p:extLst>
          </p:nvPr>
        </p:nvGraphicFramePr>
        <p:xfrm>
          <a:off x="4926134" y="2564904"/>
          <a:ext cx="3462298"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52050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Self evaluation on the quality of teaching, learning and assessment</a:t>
            </a:r>
            <a:endParaRPr lang="en-GB"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432678261"/>
              </p:ext>
            </p:extLst>
          </p:nvPr>
        </p:nvGraphicFramePr>
        <p:xfrm>
          <a:off x="457200" y="1600200"/>
          <a:ext cx="8218488" cy="4973320"/>
        </p:xfrm>
        <a:graphic>
          <a:graphicData uri="http://schemas.openxmlformats.org/drawingml/2006/table">
            <a:tbl>
              <a:tblPr firstRow="1" bandRow="1">
                <a:tableStyleId>{5C22544A-7EE6-4342-B048-85BDC9FD1C3A}</a:tableStyleId>
              </a:tblPr>
              <a:tblGrid>
                <a:gridCol w="3250704"/>
                <a:gridCol w="1152128"/>
                <a:gridCol w="864096"/>
                <a:gridCol w="1224136"/>
                <a:gridCol w="1080120"/>
                <a:gridCol w="647304"/>
              </a:tblGrid>
              <a:tr h="370840">
                <a:tc>
                  <a:txBody>
                    <a:bodyPr/>
                    <a:lstStyle/>
                    <a:p>
                      <a:r>
                        <a:rPr lang="en-GB" sz="1400" dirty="0" smtClean="0"/>
                        <a:t>Descriptors</a:t>
                      </a:r>
                      <a:endParaRPr lang="en-GB" sz="1400" dirty="0"/>
                    </a:p>
                  </a:txBody>
                  <a:tcPr/>
                </a:tc>
                <a:tc>
                  <a:txBody>
                    <a:bodyPr/>
                    <a:lstStyle/>
                    <a:p>
                      <a:r>
                        <a:rPr lang="en-GB" sz="1400" dirty="0" smtClean="0"/>
                        <a:t>Outstanding</a:t>
                      </a:r>
                      <a:endParaRPr lang="en-GB" sz="1400" dirty="0"/>
                    </a:p>
                  </a:txBody>
                  <a:tcPr/>
                </a:tc>
                <a:tc>
                  <a:txBody>
                    <a:bodyPr/>
                    <a:lstStyle/>
                    <a:p>
                      <a:r>
                        <a:rPr lang="en-GB" sz="1400" dirty="0" smtClean="0"/>
                        <a:t>Good</a:t>
                      </a:r>
                      <a:endParaRPr lang="en-GB" sz="1400" dirty="0"/>
                    </a:p>
                  </a:txBody>
                  <a:tcPr/>
                </a:tc>
                <a:tc>
                  <a:txBody>
                    <a:bodyPr/>
                    <a:lstStyle/>
                    <a:p>
                      <a:r>
                        <a:rPr lang="en-GB" sz="1400" dirty="0" smtClean="0"/>
                        <a:t>Requires Improvement</a:t>
                      </a:r>
                      <a:endParaRPr lang="en-GB" sz="1400" dirty="0"/>
                    </a:p>
                  </a:txBody>
                  <a:tcPr/>
                </a:tc>
                <a:tc>
                  <a:txBody>
                    <a:bodyPr/>
                    <a:lstStyle/>
                    <a:p>
                      <a:r>
                        <a:rPr lang="en-GB" sz="1400" dirty="0" smtClean="0"/>
                        <a:t>Inadequate</a:t>
                      </a:r>
                      <a:endParaRPr lang="en-GB" sz="1400" dirty="0"/>
                    </a:p>
                  </a:txBody>
                  <a:tcPr/>
                </a:tc>
                <a:tc>
                  <a:txBody>
                    <a:bodyPr/>
                    <a:lstStyle/>
                    <a:p>
                      <a:r>
                        <a:rPr lang="en-GB" sz="1400" dirty="0" smtClean="0"/>
                        <a:t>notes</a:t>
                      </a:r>
                      <a:endParaRPr lang="en-GB" sz="1400" dirty="0"/>
                    </a:p>
                  </a:txBody>
                  <a:tcPr/>
                </a:tc>
              </a:tr>
              <a:tr h="370840">
                <a:tc>
                  <a:txBody>
                    <a:bodyPr/>
                    <a:lstStyle/>
                    <a:p>
                      <a:r>
                        <a:rPr lang="en-GB" sz="1400" dirty="0" smtClean="0"/>
                        <a:t>Teachers demonstrate deep knowledge and understanding of the subjects they teach. </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400" dirty="0" smtClean="0"/>
                        <a:t>Teachers plan</a:t>
                      </a:r>
                      <a:r>
                        <a:rPr lang="en-GB" sz="1400" baseline="0" dirty="0" smtClean="0"/>
                        <a:t> effective lessons maximising lesson time</a:t>
                      </a:r>
                      <a:endParaRPr lang="en-GB" sz="1400" dirty="0"/>
                    </a:p>
                  </a:txBody>
                  <a:tcPr/>
                </a:tc>
                <a:tc>
                  <a:txBody>
                    <a:bodyPr/>
                    <a:lstStyle/>
                    <a:p>
                      <a:r>
                        <a:rPr lang="en-GB" dirty="0" smtClean="0"/>
                        <a:t>√</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400" dirty="0" smtClean="0"/>
                        <a:t>Teachers check pupils understanding</a:t>
                      </a:r>
                      <a:endParaRPr lang="en-GB" sz="1400" dirty="0"/>
                    </a:p>
                  </a:txBody>
                  <a:tcPr/>
                </a:tc>
                <a:tc>
                  <a:txBody>
                    <a:bodyPr/>
                    <a:lstStyle/>
                    <a:p>
                      <a:r>
                        <a:rPr lang="en-GB" dirty="0" smtClean="0"/>
                        <a:t>√</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400" dirty="0" smtClean="0"/>
                        <a:t>Teachers’ feedback is in line with school policy and pupils know how to improve their work.</a:t>
                      </a:r>
                      <a:endParaRPr lang="en-GB" sz="1400" dirty="0"/>
                    </a:p>
                  </a:txBody>
                  <a:tcPr/>
                </a:tc>
                <a:tc>
                  <a:txBody>
                    <a:bodyPr/>
                    <a:lstStyle/>
                    <a:p>
                      <a:endParaRPr lang="en-GB"/>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400" dirty="0" smtClean="0"/>
                        <a:t>Pupils are eager to improve their learning and capitalise on opportunities to use feedback</a:t>
                      </a:r>
                      <a:endParaRPr lang="en-GB" sz="1400" dirty="0"/>
                    </a:p>
                  </a:txBody>
                  <a:tcPr/>
                </a:tc>
                <a:tc>
                  <a:txBody>
                    <a:bodyPr/>
                    <a:lstStyle/>
                    <a:p>
                      <a:endParaRPr lang="en-GB"/>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r>
              <a:tr h="370840">
                <a:tc>
                  <a:txBody>
                    <a:bodyPr/>
                    <a:lstStyle/>
                    <a:p>
                      <a:r>
                        <a:rPr lang="en-GB" sz="1400" dirty="0" smtClean="0"/>
                        <a:t>Excellent cross curricular links </a:t>
                      </a:r>
                      <a:endParaRPr lang="en-GB" sz="1400" dirty="0"/>
                    </a:p>
                  </a:txBody>
                  <a:tcPr/>
                </a:tc>
                <a:tc>
                  <a:txBody>
                    <a:bodyPr/>
                    <a:lstStyle/>
                    <a:p>
                      <a:r>
                        <a:rPr lang="en-GB" dirty="0" smtClean="0"/>
                        <a:t>√</a:t>
                      </a:r>
                    </a:p>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400" dirty="0" smtClean="0"/>
                        <a:t>Parents are provided with clear and timely information on how well</a:t>
                      </a:r>
                      <a:r>
                        <a:rPr lang="en-GB" sz="1400" baseline="0" dirty="0" smtClean="0"/>
                        <a:t> their child is progressing</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bl>
          </a:graphicData>
        </a:graphic>
      </p:graphicFrame>
    </p:spTree>
    <p:extLst>
      <p:ext uri="{BB962C8B-B14F-4D97-AF65-F5344CB8AC3E}">
        <p14:creationId xmlns:p14="http://schemas.microsoft.com/office/powerpoint/2010/main" val="26437428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7"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996" y="2571479"/>
            <a:ext cx="1506883" cy="164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92" y="3933055"/>
            <a:ext cx="2347913"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rot="20837675">
            <a:off x="-60546" y="-73662"/>
            <a:ext cx="1402202" cy="170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82277">
            <a:off x="5532872" y="2860680"/>
            <a:ext cx="19208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5" y="1404504"/>
            <a:ext cx="1828800" cy="164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365357">
            <a:off x="6623124" y="4469140"/>
            <a:ext cx="2708711" cy="2159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4929" y="1268760"/>
            <a:ext cx="2501900" cy="130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0974" y="1596964"/>
            <a:ext cx="2232025" cy="168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492" y="1433424"/>
            <a:ext cx="1785937" cy="13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883577">
            <a:off x="7171044" y="-145789"/>
            <a:ext cx="2306252" cy="195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1854" y="0"/>
            <a:ext cx="1354137"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5736" y="4212371"/>
            <a:ext cx="1673846" cy="124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1180128">
            <a:off x="7256979" y="3156626"/>
            <a:ext cx="1945213"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5865" y="1389795"/>
            <a:ext cx="1736725"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7"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40152" y="3933056"/>
            <a:ext cx="1512167" cy="158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8" name="Picture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45743" y="692697"/>
            <a:ext cx="945815" cy="74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9" name="Picture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23347" y="2451015"/>
            <a:ext cx="1543482"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0" name="Picture 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47566" y="5322511"/>
            <a:ext cx="1719263"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1" name="Picture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26847" y="5262287"/>
            <a:ext cx="159702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79913" y="3698677"/>
            <a:ext cx="2160240" cy="162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454948">
            <a:off x="-23359" y="5242024"/>
            <a:ext cx="2481454"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614594" y="5262287"/>
            <a:ext cx="1837725" cy="12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4" name="Picture 2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52319" y="4159351"/>
            <a:ext cx="1822119" cy="1040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532933" y="4159351"/>
            <a:ext cx="1582475" cy="369332"/>
          </a:xfrm>
          <a:prstGeom prst="rect">
            <a:avLst/>
          </a:prstGeom>
          <a:noFill/>
        </p:spPr>
        <p:txBody>
          <a:bodyPr wrap="square" rtlCol="0">
            <a:spAutoFit/>
          </a:bodyPr>
          <a:lstStyle/>
          <a:p>
            <a:r>
              <a:rPr lang="en-GB" dirty="0" smtClean="0">
                <a:solidFill>
                  <a:srgbClr val="FF0000"/>
                </a:solidFill>
              </a:rPr>
              <a:t>Mock election</a:t>
            </a:r>
            <a:endParaRPr lang="en-GB" dirty="0">
              <a:solidFill>
                <a:srgbClr val="FF0000"/>
              </a:solidFill>
            </a:endParaRPr>
          </a:p>
        </p:txBody>
      </p:sp>
      <p:pic>
        <p:nvPicPr>
          <p:cNvPr id="2075" name="Picture 2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38029" y="2683580"/>
            <a:ext cx="1186751" cy="1640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80172" y="2732727"/>
            <a:ext cx="6579676" cy="1200329"/>
          </a:xfrm>
          <a:prstGeom prst="rect">
            <a:avLst/>
          </a:prstGeom>
          <a:noFill/>
        </p:spPr>
        <p:txBody>
          <a:bodyPr wrap="square" rtlCol="0">
            <a:spAutoFit/>
          </a:bodyPr>
          <a:lstStyle/>
          <a:p>
            <a:r>
              <a:rPr lang="en-GB" sz="7200" dirty="0" smtClean="0"/>
              <a:t>Our school</a:t>
            </a:r>
            <a:endParaRPr lang="en-GB" sz="7200" dirty="0"/>
          </a:p>
        </p:txBody>
      </p:sp>
      <p:pic>
        <p:nvPicPr>
          <p:cNvPr id="2052" name="Picture 4"/>
          <p:cNvPicPr>
            <a:picLocks noGrp="1" noChangeAspect="1" noChangeArrowheads="1"/>
          </p:cNvPicPr>
          <p:nvPr>
            <p:ph sz="half" idx="2"/>
          </p:nvPr>
        </p:nvPicPr>
        <p:blipFill>
          <a:blip r:embed="rId26">
            <a:extLst>
              <a:ext uri="{28A0092B-C50C-407E-A947-70E740481C1C}">
                <a14:useLocalDpi xmlns:a14="http://schemas.microsoft.com/office/drawing/2010/main" val="0"/>
              </a:ext>
            </a:extLst>
          </a:blip>
          <a:srcRect/>
          <a:stretch>
            <a:fillRect/>
          </a:stretch>
        </p:blipFill>
        <p:spPr bwMode="auto">
          <a:xfrm>
            <a:off x="98684" y="2659198"/>
            <a:ext cx="1603387" cy="127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6" name="Picture 2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454449" y="6289"/>
            <a:ext cx="21272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2" name="Picture 2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07903" y="-40843"/>
            <a:ext cx="2214485" cy="147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 name="Picture 3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840822" y="-223627"/>
            <a:ext cx="2109540" cy="165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7408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Overall Effectiveness</a:t>
            </a:r>
            <a:endParaRPr lang="en-GB"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729157991"/>
              </p:ext>
            </p:extLst>
          </p:nvPr>
        </p:nvGraphicFramePr>
        <p:xfrm>
          <a:off x="467545" y="1484313"/>
          <a:ext cx="8064895" cy="5059680"/>
        </p:xfrm>
        <a:graphic>
          <a:graphicData uri="http://schemas.openxmlformats.org/drawingml/2006/table">
            <a:tbl>
              <a:tblPr firstRow="1" bandRow="1">
                <a:tableStyleId>{5C22544A-7EE6-4342-B048-85BDC9FD1C3A}</a:tableStyleId>
              </a:tblPr>
              <a:tblGrid>
                <a:gridCol w="1584175"/>
                <a:gridCol w="1641783"/>
                <a:gridCol w="1612979"/>
                <a:gridCol w="1612979"/>
                <a:gridCol w="1612979"/>
              </a:tblGrid>
              <a:tr h="370840">
                <a:tc>
                  <a:txBody>
                    <a:bodyPr/>
                    <a:lstStyle/>
                    <a:p>
                      <a:r>
                        <a:rPr lang="en-GB" sz="1400" dirty="0" smtClean="0"/>
                        <a:t>Descriptors</a:t>
                      </a:r>
                      <a:endParaRPr lang="en-GB" sz="1400" dirty="0"/>
                    </a:p>
                  </a:txBody>
                  <a:tcPr/>
                </a:tc>
                <a:tc>
                  <a:txBody>
                    <a:bodyPr/>
                    <a:lstStyle/>
                    <a:p>
                      <a:r>
                        <a:rPr lang="en-GB" sz="1400" dirty="0" smtClean="0"/>
                        <a:t>Outstanding</a:t>
                      </a:r>
                      <a:endParaRPr lang="en-GB" sz="1400" dirty="0"/>
                    </a:p>
                  </a:txBody>
                  <a:tcPr/>
                </a:tc>
                <a:tc>
                  <a:txBody>
                    <a:bodyPr/>
                    <a:lstStyle/>
                    <a:p>
                      <a:r>
                        <a:rPr lang="en-GB" sz="1400" dirty="0" smtClean="0"/>
                        <a:t>Good</a:t>
                      </a:r>
                      <a:endParaRPr lang="en-GB" sz="1400" dirty="0"/>
                    </a:p>
                  </a:txBody>
                  <a:tcPr/>
                </a:tc>
                <a:tc>
                  <a:txBody>
                    <a:bodyPr/>
                    <a:lstStyle/>
                    <a:p>
                      <a:r>
                        <a:rPr lang="en-GB" sz="1400" dirty="0" smtClean="0"/>
                        <a:t>Requires Improvement</a:t>
                      </a:r>
                      <a:endParaRPr lang="en-GB" sz="1400" dirty="0"/>
                    </a:p>
                  </a:txBody>
                  <a:tcPr/>
                </a:tc>
                <a:tc>
                  <a:txBody>
                    <a:bodyPr/>
                    <a:lstStyle/>
                    <a:p>
                      <a:r>
                        <a:rPr lang="en-GB" sz="1400" dirty="0" smtClean="0"/>
                        <a:t>Inadequate</a:t>
                      </a:r>
                      <a:endParaRPr lang="en-GB" sz="1400" dirty="0"/>
                    </a:p>
                  </a:txBody>
                  <a:tcPr/>
                </a:tc>
              </a:tr>
              <a:tr h="370840">
                <a:tc>
                  <a:txBody>
                    <a:bodyPr/>
                    <a:lstStyle/>
                    <a:p>
                      <a:r>
                        <a:rPr lang="en-GB" sz="1400" dirty="0" smtClean="0"/>
                        <a:t>The Quality of teaching, learning</a:t>
                      </a:r>
                      <a:r>
                        <a:rPr lang="en-GB" sz="1400" baseline="0" dirty="0" smtClean="0"/>
                        <a:t> and assessment</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400" dirty="0" smtClean="0"/>
                        <a:t>All other judgements are likely to be outstanding</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r>
              <a:tr h="370840">
                <a:tc>
                  <a:txBody>
                    <a:bodyPr/>
                    <a:lstStyle/>
                    <a:p>
                      <a:r>
                        <a:rPr lang="en-GB" sz="1400" dirty="0" smtClean="0"/>
                        <a:t>The school’s thoughtful</a:t>
                      </a:r>
                      <a:r>
                        <a:rPr lang="en-GB" sz="1400" baseline="0" dirty="0" smtClean="0"/>
                        <a:t> and wide-ranging promotion of pupils’ spiritual, moral, social and cultural development enables pupils to thrive</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400" dirty="0" smtClean="0"/>
                        <a:t>Safeguarding is effective</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256490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74638"/>
            <a:ext cx="8651304" cy="1143000"/>
          </a:xfrm>
        </p:spPr>
        <p:txBody>
          <a:bodyPr>
            <a:normAutofit fontScale="90000"/>
          </a:bodyPr>
          <a:lstStyle/>
          <a:p>
            <a:pPr algn="l"/>
            <a:r>
              <a:rPr lang="en-GB" dirty="0" smtClean="0">
                <a:solidFill>
                  <a:srgbClr val="FF0000"/>
                </a:solidFill>
              </a:rPr>
              <a:t>Pupil Premium </a:t>
            </a:r>
            <a:r>
              <a:rPr lang="en-GB" dirty="0" smtClean="0"/>
              <a:t>expenditure</a:t>
            </a:r>
            <a:br>
              <a:rPr lang="en-GB" dirty="0" smtClean="0"/>
            </a:br>
            <a:r>
              <a:rPr lang="en-GB" sz="2700" dirty="0" smtClean="0">
                <a:solidFill>
                  <a:srgbClr val="FF0000"/>
                </a:solidFill>
              </a:rPr>
              <a:t>Total allocated for 2014-2015 £19,500</a:t>
            </a:r>
            <a:endParaRPr lang="en-GB" sz="27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0481053"/>
              </p:ext>
            </p:extLst>
          </p:nvPr>
        </p:nvGraphicFramePr>
        <p:xfrm>
          <a:off x="251520" y="1412776"/>
          <a:ext cx="8784976" cy="4660778"/>
        </p:xfrm>
        <a:graphic>
          <a:graphicData uri="http://schemas.openxmlformats.org/drawingml/2006/table">
            <a:tbl>
              <a:tblPr firstRow="1" firstCol="1" bandRow="1">
                <a:tableStyleId>{5C22544A-7EE6-4342-B048-85BDC9FD1C3A}</a:tableStyleId>
              </a:tblPr>
              <a:tblGrid>
                <a:gridCol w="4617211"/>
                <a:gridCol w="567365"/>
                <a:gridCol w="3600400"/>
              </a:tblGrid>
              <a:tr h="164133">
                <a:tc>
                  <a:txBody>
                    <a:bodyPr/>
                    <a:lstStyle/>
                    <a:p>
                      <a:pPr>
                        <a:lnSpc>
                          <a:spcPct val="115000"/>
                        </a:lnSpc>
                        <a:spcAft>
                          <a:spcPts val="0"/>
                        </a:spcAft>
                      </a:pPr>
                      <a:r>
                        <a:rPr lang="en-GB" sz="1200" dirty="0">
                          <a:effectLst/>
                        </a:rPr>
                        <a:t>Action</a:t>
                      </a:r>
                      <a:endParaRPr lang="en-GB" sz="1200" dirty="0">
                        <a:effectLst/>
                        <a:latin typeface="Calibri"/>
                        <a:ea typeface="Times New Roman"/>
                        <a:cs typeface="Times New Roman"/>
                      </a:endParaRPr>
                    </a:p>
                  </a:txBody>
                  <a:tcPr marL="30775" marR="30775" marT="0" marB="0"/>
                </a:tc>
                <a:tc>
                  <a:txBody>
                    <a:bodyPr/>
                    <a:lstStyle/>
                    <a:p>
                      <a:endParaRPr lang="en-GB" sz="1200"/>
                    </a:p>
                  </a:txBody>
                  <a:tcPr marL="30775" marR="30775" marT="0" marB="0"/>
                </a:tc>
                <a:tc>
                  <a:txBody>
                    <a:bodyPr/>
                    <a:lstStyle/>
                    <a:p>
                      <a:endParaRPr lang="en-GB" sz="1200" dirty="0"/>
                    </a:p>
                  </a:txBody>
                  <a:tcPr marL="41033" marR="41033" marT="20517" marB="20517"/>
                </a:tc>
              </a:tr>
              <a:tr h="188753">
                <a:tc>
                  <a:txBody>
                    <a:bodyPr/>
                    <a:lstStyle/>
                    <a:p>
                      <a:pPr>
                        <a:lnSpc>
                          <a:spcPct val="115000"/>
                        </a:lnSpc>
                        <a:spcAft>
                          <a:spcPts val="0"/>
                        </a:spcAft>
                      </a:pPr>
                      <a:r>
                        <a:rPr lang="en-GB" sz="1200">
                          <a:effectLst/>
                        </a:rPr>
                        <a:t>Allocation </a:t>
                      </a:r>
                      <a:endParaRPr lang="en-GB" sz="1200">
                        <a:solidFill>
                          <a:srgbClr val="000000"/>
                        </a:solidFill>
                        <a:effectLst/>
                        <a:latin typeface="Arial"/>
                        <a:ea typeface="Times New Roman"/>
                      </a:endParaRPr>
                    </a:p>
                  </a:txBody>
                  <a:tcPr marL="30775" marR="30775" marT="0" marB="0"/>
                </a:tc>
                <a:tc>
                  <a:txBody>
                    <a:bodyPr/>
                    <a:lstStyle/>
                    <a:p>
                      <a:pPr>
                        <a:lnSpc>
                          <a:spcPct val="115000"/>
                        </a:lnSpc>
                        <a:spcAft>
                          <a:spcPts val="0"/>
                        </a:spcAft>
                      </a:pPr>
                      <a:r>
                        <a:rPr lang="en-GB" sz="1200">
                          <a:effectLst/>
                        </a:rPr>
                        <a:t> </a:t>
                      </a:r>
                      <a:endParaRPr lang="en-GB" sz="1200">
                        <a:solidFill>
                          <a:srgbClr val="000000"/>
                        </a:solidFill>
                        <a:effectLst/>
                        <a:latin typeface="Arial"/>
                        <a:ea typeface="Times New Roman"/>
                      </a:endParaRPr>
                    </a:p>
                  </a:txBody>
                  <a:tcPr marL="30775" marR="30775" marT="0" marB="0"/>
                </a:tc>
                <a:tc>
                  <a:txBody>
                    <a:bodyPr/>
                    <a:lstStyle/>
                    <a:p>
                      <a:pPr>
                        <a:lnSpc>
                          <a:spcPct val="115000"/>
                        </a:lnSpc>
                        <a:spcAft>
                          <a:spcPts val="0"/>
                        </a:spcAft>
                      </a:pPr>
                      <a:r>
                        <a:rPr lang="en-GB" sz="1200">
                          <a:effectLst/>
                        </a:rPr>
                        <a:t>Desired Impact / Outcome</a:t>
                      </a:r>
                      <a:endParaRPr lang="en-GB" sz="1200">
                        <a:effectLst/>
                        <a:latin typeface="Calibri"/>
                        <a:ea typeface="Times New Roman"/>
                        <a:cs typeface="Times New Roman"/>
                      </a:endParaRPr>
                    </a:p>
                  </a:txBody>
                  <a:tcPr marL="30775" marR="30775" marT="0" marB="0"/>
                </a:tc>
              </a:tr>
              <a:tr h="660635">
                <a:tc>
                  <a:txBody>
                    <a:bodyPr/>
                    <a:lstStyle/>
                    <a:p>
                      <a:pPr>
                        <a:lnSpc>
                          <a:spcPct val="115000"/>
                        </a:lnSpc>
                        <a:spcAft>
                          <a:spcPts val="0"/>
                        </a:spcAft>
                      </a:pPr>
                      <a:r>
                        <a:rPr lang="en-GB" sz="1200">
                          <a:effectLst/>
                        </a:rPr>
                        <a:t>TA small group /individual support 3 days each week</a:t>
                      </a:r>
                      <a:endParaRPr lang="en-GB" sz="120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a:effectLst/>
                        </a:rPr>
                        <a:t>£3,870</a:t>
                      </a:r>
                      <a:endParaRPr lang="en-GB" sz="120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dirty="0">
                          <a:effectLst/>
                        </a:rPr>
                        <a:t>Emotional and social well-being of targeted pupils. Increase in pupil confidence and self esteem. </a:t>
                      </a:r>
                      <a:r>
                        <a:rPr lang="en-GB" sz="1200" dirty="0" smtClean="0">
                          <a:effectLst/>
                        </a:rPr>
                        <a:t>To </a:t>
                      </a:r>
                      <a:r>
                        <a:rPr lang="en-GB" sz="1200" dirty="0">
                          <a:effectLst/>
                        </a:rPr>
                        <a:t>improve pupils’ achievement</a:t>
                      </a:r>
                      <a:endParaRPr lang="en-GB" sz="1200" dirty="0">
                        <a:effectLst/>
                        <a:latin typeface="Calibri"/>
                        <a:ea typeface="Times New Roman"/>
                        <a:cs typeface="Times New Roman"/>
                      </a:endParaRPr>
                    </a:p>
                  </a:txBody>
                  <a:tcPr marL="30775" marR="30775" marT="0" marB="0"/>
                </a:tc>
              </a:tr>
              <a:tr h="283129">
                <a:tc>
                  <a:txBody>
                    <a:bodyPr/>
                    <a:lstStyle/>
                    <a:p>
                      <a:pPr>
                        <a:lnSpc>
                          <a:spcPct val="115000"/>
                        </a:lnSpc>
                        <a:spcAft>
                          <a:spcPts val="0"/>
                        </a:spcAft>
                      </a:pPr>
                      <a:r>
                        <a:rPr lang="en-GB" sz="1200">
                          <a:effectLst/>
                        </a:rPr>
                        <a:t>2 x Additional teacher ½ day </a:t>
                      </a:r>
                      <a:endParaRPr lang="en-GB" sz="120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a:effectLst/>
                        </a:rPr>
                        <a:t>£4,950</a:t>
                      </a:r>
                      <a:endParaRPr lang="en-GB" sz="120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a:effectLst/>
                        </a:rPr>
                        <a:t>To improve pupil achievement by accelerating progress</a:t>
                      </a:r>
                      <a:endParaRPr lang="en-GB" sz="1200">
                        <a:effectLst/>
                        <a:latin typeface="Calibri"/>
                        <a:ea typeface="Times New Roman"/>
                        <a:cs typeface="Times New Roman"/>
                      </a:endParaRPr>
                    </a:p>
                  </a:txBody>
                  <a:tcPr marL="30775" marR="30775" marT="0" marB="0"/>
                </a:tc>
              </a:tr>
              <a:tr h="471882">
                <a:tc>
                  <a:txBody>
                    <a:bodyPr/>
                    <a:lstStyle/>
                    <a:p>
                      <a:pPr>
                        <a:lnSpc>
                          <a:spcPct val="115000"/>
                        </a:lnSpc>
                        <a:spcAft>
                          <a:spcPts val="0"/>
                        </a:spcAft>
                      </a:pPr>
                      <a:r>
                        <a:rPr lang="en-GB" sz="1200">
                          <a:effectLst/>
                        </a:rPr>
                        <a:t>Purchase of ICT equipment</a:t>
                      </a:r>
                      <a:endParaRPr lang="en-GB" sz="120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a:effectLst/>
                        </a:rPr>
                        <a:t>£1,500</a:t>
                      </a:r>
                      <a:endParaRPr lang="en-GB" sz="120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a:effectLst/>
                        </a:rPr>
                        <a:t>To improve pupils’ achievement, motivate reluctant readers to writers</a:t>
                      </a:r>
                    </a:p>
                    <a:p>
                      <a:pPr>
                        <a:lnSpc>
                          <a:spcPct val="115000"/>
                        </a:lnSpc>
                        <a:spcAft>
                          <a:spcPts val="0"/>
                        </a:spcAft>
                      </a:pPr>
                      <a:r>
                        <a:rPr lang="en-GB" sz="1200">
                          <a:effectLst/>
                        </a:rPr>
                        <a:t> </a:t>
                      </a:r>
                      <a:endParaRPr lang="en-GB" sz="1200">
                        <a:effectLst/>
                        <a:latin typeface="Calibri"/>
                        <a:ea typeface="Times New Roman"/>
                        <a:cs typeface="Times New Roman"/>
                      </a:endParaRPr>
                    </a:p>
                  </a:txBody>
                  <a:tcPr marL="30775" marR="30775" marT="0" marB="0"/>
                </a:tc>
              </a:tr>
              <a:tr h="283129">
                <a:tc>
                  <a:txBody>
                    <a:bodyPr/>
                    <a:lstStyle/>
                    <a:p>
                      <a:pPr>
                        <a:lnSpc>
                          <a:spcPct val="115000"/>
                        </a:lnSpc>
                        <a:spcAft>
                          <a:spcPts val="0"/>
                        </a:spcAft>
                      </a:pPr>
                      <a:r>
                        <a:rPr lang="en-GB" sz="1200">
                          <a:effectLst/>
                        </a:rPr>
                        <a:t>Teacher one to one support</a:t>
                      </a:r>
                      <a:endParaRPr lang="en-GB" sz="120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a:effectLst/>
                        </a:rPr>
                        <a:t>£1,050</a:t>
                      </a:r>
                      <a:endParaRPr lang="en-GB" sz="120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a:effectLst/>
                        </a:rPr>
                        <a:t>Improved results Pupil progress meetings 3 x annually</a:t>
                      </a:r>
                      <a:endParaRPr lang="en-GB" sz="1200">
                        <a:effectLst/>
                        <a:latin typeface="Calibri"/>
                        <a:ea typeface="Times New Roman"/>
                        <a:cs typeface="Times New Roman"/>
                      </a:endParaRPr>
                    </a:p>
                  </a:txBody>
                  <a:tcPr marL="30775" marR="30775" marT="0" marB="0"/>
                </a:tc>
              </a:tr>
              <a:tr h="943764">
                <a:tc>
                  <a:txBody>
                    <a:bodyPr/>
                    <a:lstStyle/>
                    <a:p>
                      <a:pPr>
                        <a:lnSpc>
                          <a:spcPct val="115000"/>
                        </a:lnSpc>
                        <a:spcAft>
                          <a:spcPts val="0"/>
                        </a:spcAft>
                      </a:pPr>
                      <a:r>
                        <a:rPr lang="en-GB" sz="1100" dirty="0">
                          <a:effectLst/>
                        </a:rPr>
                        <a:t>Resources:</a:t>
                      </a:r>
                    </a:p>
                    <a:p>
                      <a:pPr>
                        <a:lnSpc>
                          <a:spcPct val="115000"/>
                        </a:lnSpc>
                        <a:spcAft>
                          <a:spcPts val="0"/>
                        </a:spcAft>
                      </a:pPr>
                      <a:r>
                        <a:rPr lang="en-GB" sz="1100" dirty="0">
                          <a:effectLst/>
                        </a:rPr>
                        <a:t>KS1 reading support scheme</a:t>
                      </a:r>
                    </a:p>
                    <a:p>
                      <a:pPr>
                        <a:lnSpc>
                          <a:spcPct val="115000"/>
                        </a:lnSpc>
                        <a:spcAft>
                          <a:spcPts val="0"/>
                        </a:spcAft>
                      </a:pPr>
                      <a:r>
                        <a:rPr lang="en-GB" sz="1100" dirty="0">
                          <a:effectLst/>
                        </a:rPr>
                        <a:t>Sent up of reading volunteer group/area</a:t>
                      </a:r>
                    </a:p>
                    <a:p>
                      <a:pPr>
                        <a:lnSpc>
                          <a:spcPct val="115000"/>
                        </a:lnSpc>
                        <a:spcAft>
                          <a:spcPts val="0"/>
                        </a:spcAft>
                      </a:pPr>
                      <a:r>
                        <a:rPr lang="en-GB" sz="1100" dirty="0">
                          <a:effectLst/>
                        </a:rPr>
                        <a:t>KS2 Guided reading </a:t>
                      </a:r>
                      <a:r>
                        <a:rPr lang="en-GB" sz="1100" dirty="0" smtClean="0">
                          <a:effectLst/>
                        </a:rPr>
                        <a:t>scheme</a:t>
                      </a:r>
                      <a:r>
                        <a:rPr lang="en-GB" sz="1100" dirty="0">
                          <a:effectLst/>
                        </a:rPr>
                        <a:t> </a:t>
                      </a:r>
                    </a:p>
                    <a:p>
                      <a:pPr>
                        <a:lnSpc>
                          <a:spcPct val="115000"/>
                        </a:lnSpc>
                        <a:spcAft>
                          <a:spcPts val="0"/>
                        </a:spcAft>
                      </a:pPr>
                      <a:r>
                        <a:rPr lang="en-GB" sz="1100" dirty="0">
                          <a:effectLst/>
                        </a:rPr>
                        <a:t>Maths (models and images)</a:t>
                      </a:r>
                      <a:endParaRPr lang="en-GB" sz="1100" dirty="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100" dirty="0">
                          <a:effectLst/>
                        </a:rPr>
                        <a:t> </a:t>
                      </a:r>
                    </a:p>
                    <a:p>
                      <a:pPr>
                        <a:lnSpc>
                          <a:spcPct val="115000"/>
                        </a:lnSpc>
                        <a:spcAft>
                          <a:spcPts val="0"/>
                        </a:spcAft>
                      </a:pPr>
                      <a:r>
                        <a:rPr lang="en-GB" sz="1100" dirty="0">
                          <a:effectLst/>
                        </a:rPr>
                        <a:t>£2,500</a:t>
                      </a:r>
                    </a:p>
                    <a:p>
                      <a:pPr>
                        <a:lnSpc>
                          <a:spcPct val="115000"/>
                        </a:lnSpc>
                        <a:spcAft>
                          <a:spcPts val="0"/>
                        </a:spcAft>
                      </a:pPr>
                      <a:r>
                        <a:rPr lang="en-GB" sz="1100" dirty="0">
                          <a:effectLst/>
                        </a:rPr>
                        <a:t>£500</a:t>
                      </a:r>
                    </a:p>
                    <a:p>
                      <a:pPr>
                        <a:lnSpc>
                          <a:spcPct val="115000"/>
                        </a:lnSpc>
                        <a:spcAft>
                          <a:spcPts val="0"/>
                        </a:spcAft>
                      </a:pPr>
                      <a:r>
                        <a:rPr lang="en-GB" sz="1100" dirty="0">
                          <a:effectLst/>
                        </a:rPr>
                        <a:t>£1,370</a:t>
                      </a:r>
                    </a:p>
                    <a:p>
                      <a:pPr>
                        <a:lnSpc>
                          <a:spcPct val="115000"/>
                        </a:lnSpc>
                        <a:spcAft>
                          <a:spcPts val="0"/>
                        </a:spcAft>
                      </a:pPr>
                      <a:r>
                        <a:rPr lang="en-GB" sz="1100" dirty="0">
                          <a:effectLst/>
                        </a:rPr>
                        <a:t> </a:t>
                      </a:r>
                      <a:r>
                        <a:rPr lang="en-GB" sz="1100" dirty="0" smtClean="0">
                          <a:effectLst/>
                        </a:rPr>
                        <a:t>£</a:t>
                      </a:r>
                      <a:r>
                        <a:rPr lang="en-GB" sz="1100" dirty="0">
                          <a:effectLst/>
                        </a:rPr>
                        <a:t>1,000</a:t>
                      </a:r>
                      <a:endParaRPr lang="en-GB" sz="1100" dirty="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dirty="0">
                          <a:effectLst/>
                        </a:rPr>
                        <a:t> </a:t>
                      </a:r>
                    </a:p>
                    <a:p>
                      <a:pPr>
                        <a:lnSpc>
                          <a:spcPct val="115000"/>
                        </a:lnSpc>
                        <a:spcAft>
                          <a:spcPts val="0"/>
                        </a:spcAft>
                      </a:pPr>
                      <a:r>
                        <a:rPr lang="en-GB" sz="1200" dirty="0">
                          <a:effectLst/>
                        </a:rPr>
                        <a:t>To improve pupils’ achievement, motivate reluctant readers to read</a:t>
                      </a:r>
                    </a:p>
                    <a:p>
                      <a:pPr>
                        <a:lnSpc>
                          <a:spcPct val="115000"/>
                        </a:lnSpc>
                        <a:spcAft>
                          <a:spcPts val="0"/>
                        </a:spcAft>
                      </a:pPr>
                      <a:r>
                        <a:rPr lang="en-GB" sz="1200" dirty="0">
                          <a:effectLst/>
                        </a:rPr>
                        <a:t> </a:t>
                      </a:r>
                      <a:r>
                        <a:rPr lang="en-GB" sz="1200" dirty="0" smtClean="0">
                          <a:effectLst/>
                        </a:rPr>
                        <a:t>To </a:t>
                      </a:r>
                      <a:r>
                        <a:rPr lang="en-GB" sz="1200" dirty="0">
                          <a:effectLst/>
                        </a:rPr>
                        <a:t>help children develop a sense of number order and number pattern</a:t>
                      </a:r>
                      <a:endParaRPr lang="en-GB" sz="1200" dirty="0">
                        <a:effectLst/>
                        <a:latin typeface="Calibri"/>
                        <a:ea typeface="Times New Roman"/>
                        <a:cs typeface="Times New Roman"/>
                      </a:endParaRPr>
                    </a:p>
                  </a:txBody>
                  <a:tcPr marL="30775" marR="30775" marT="0" marB="0"/>
                </a:tc>
              </a:tr>
              <a:tr h="188753">
                <a:tc>
                  <a:txBody>
                    <a:bodyPr/>
                    <a:lstStyle/>
                    <a:p>
                      <a:pPr>
                        <a:lnSpc>
                          <a:spcPct val="115000"/>
                        </a:lnSpc>
                        <a:spcAft>
                          <a:spcPts val="0"/>
                        </a:spcAft>
                      </a:pPr>
                      <a:r>
                        <a:rPr lang="en-GB" sz="1100" dirty="0">
                          <a:effectLst/>
                        </a:rPr>
                        <a:t>Financial support for Residential Trip and curriculum enhancement days  </a:t>
                      </a:r>
                      <a:endParaRPr lang="en-GB" sz="1100" dirty="0">
                        <a:solidFill>
                          <a:srgbClr val="000000"/>
                        </a:solidFill>
                        <a:effectLst/>
                        <a:latin typeface="Arial"/>
                        <a:ea typeface="Times New Roman"/>
                      </a:endParaRPr>
                    </a:p>
                  </a:txBody>
                  <a:tcPr marL="30775" marR="30775" marT="0" marB="0"/>
                </a:tc>
                <a:tc>
                  <a:txBody>
                    <a:bodyPr/>
                    <a:lstStyle/>
                    <a:p>
                      <a:pPr>
                        <a:lnSpc>
                          <a:spcPct val="115000"/>
                        </a:lnSpc>
                        <a:spcAft>
                          <a:spcPts val="0"/>
                        </a:spcAft>
                      </a:pPr>
                      <a:r>
                        <a:rPr lang="en-GB" sz="1100" dirty="0">
                          <a:effectLst/>
                        </a:rPr>
                        <a:t>£560</a:t>
                      </a:r>
                      <a:endParaRPr lang="en-GB" sz="1100" dirty="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a:effectLst/>
                        </a:rPr>
                        <a:t>Pupil and parental feedback</a:t>
                      </a:r>
                      <a:endParaRPr lang="en-GB" sz="1200">
                        <a:effectLst/>
                        <a:latin typeface="Calibri"/>
                        <a:ea typeface="Times New Roman"/>
                        <a:cs typeface="Times New Roman"/>
                      </a:endParaRPr>
                    </a:p>
                  </a:txBody>
                  <a:tcPr marL="30775" marR="30775" marT="0" marB="0"/>
                </a:tc>
              </a:tr>
              <a:tr h="94376">
                <a:tc>
                  <a:txBody>
                    <a:bodyPr/>
                    <a:lstStyle/>
                    <a:p>
                      <a:pPr>
                        <a:lnSpc>
                          <a:spcPct val="115000"/>
                        </a:lnSpc>
                        <a:spcAft>
                          <a:spcPts val="0"/>
                        </a:spcAft>
                      </a:pPr>
                      <a:r>
                        <a:rPr lang="en-GB" sz="1100">
                          <a:effectLst/>
                        </a:rPr>
                        <a:t>Theatre Bursary</a:t>
                      </a:r>
                      <a:endParaRPr lang="en-GB" sz="110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100">
                          <a:effectLst/>
                        </a:rPr>
                        <a:t>£900</a:t>
                      </a:r>
                      <a:endParaRPr lang="en-GB" sz="110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a:effectLst/>
                        </a:rPr>
                        <a:t>Pupil Feedback</a:t>
                      </a:r>
                      <a:endParaRPr lang="en-GB" sz="1200">
                        <a:effectLst/>
                        <a:latin typeface="Calibri"/>
                        <a:ea typeface="Times New Roman"/>
                        <a:cs typeface="Times New Roman"/>
                      </a:endParaRPr>
                    </a:p>
                  </a:txBody>
                  <a:tcPr marL="30775" marR="30775" marT="0" marB="0"/>
                </a:tc>
              </a:tr>
              <a:tr h="283129">
                <a:tc>
                  <a:txBody>
                    <a:bodyPr/>
                    <a:lstStyle/>
                    <a:p>
                      <a:pPr>
                        <a:lnSpc>
                          <a:spcPct val="115000"/>
                        </a:lnSpc>
                        <a:spcAft>
                          <a:spcPts val="0"/>
                        </a:spcAft>
                      </a:pPr>
                      <a:r>
                        <a:rPr lang="en-GB" sz="1100" dirty="0">
                          <a:effectLst/>
                        </a:rPr>
                        <a:t>Contribution Educational Psychologist </a:t>
                      </a:r>
                      <a:endParaRPr lang="en-GB" sz="1100" dirty="0">
                        <a:solidFill>
                          <a:srgbClr val="000000"/>
                        </a:solidFill>
                        <a:effectLst/>
                        <a:latin typeface="Arial"/>
                        <a:ea typeface="Times New Roman"/>
                      </a:endParaRPr>
                    </a:p>
                  </a:txBody>
                  <a:tcPr marL="30775" marR="30775" marT="0" marB="0"/>
                </a:tc>
                <a:tc>
                  <a:txBody>
                    <a:bodyPr/>
                    <a:lstStyle/>
                    <a:p>
                      <a:pPr>
                        <a:lnSpc>
                          <a:spcPct val="115000"/>
                        </a:lnSpc>
                        <a:spcAft>
                          <a:spcPts val="0"/>
                        </a:spcAft>
                      </a:pPr>
                      <a:r>
                        <a:rPr lang="en-GB" sz="1100" dirty="0">
                          <a:effectLst/>
                        </a:rPr>
                        <a:t> </a:t>
                      </a:r>
                      <a:r>
                        <a:rPr lang="en-GB" sz="1100" dirty="0" smtClean="0">
                          <a:effectLst/>
                        </a:rPr>
                        <a:t>£</a:t>
                      </a:r>
                      <a:r>
                        <a:rPr lang="en-GB" sz="1100" dirty="0">
                          <a:effectLst/>
                        </a:rPr>
                        <a:t>750</a:t>
                      </a:r>
                      <a:endParaRPr lang="en-GB" sz="1100" dirty="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a:effectLst/>
                        </a:rPr>
                        <a:t>Expertise and help to meet the needs of children</a:t>
                      </a:r>
                      <a:endParaRPr lang="en-GB" sz="1200">
                        <a:effectLst/>
                        <a:latin typeface="Calibri"/>
                        <a:ea typeface="Times New Roman"/>
                        <a:cs typeface="Times New Roman"/>
                      </a:endParaRPr>
                    </a:p>
                  </a:txBody>
                  <a:tcPr marL="30775" marR="30775" marT="0" marB="0"/>
                </a:tc>
              </a:tr>
              <a:tr h="283129">
                <a:tc>
                  <a:txBody>
                    <a:bodyPr/>
                    <a:lstStyle/>
                    <a:p>
                      <a:pPr>
                        <a:lnSpc>
                          <a:spcPct val="115000"/>
                        </a:lnSpc>
                        <a:spcAft>
                          <a:spcPts val="0"/>
                        </a:spcAft>
                      </a:pPr>
                      <a:r>
                        <a:rPr lang="en-GB" sz="1100" dirty="0">
                          <a:effectLst/>
                        </a:rPr>
                        <a:t> Continuing Professional Development: </a:t>
                      </a:r>
                    </a:p>
                    <a:p>
                      <a:pPr>
                        <a:lnSpc>
                          <a:spcPct val="115000"/>
                        </a:lnSpc>
                        <a:spcAft>
                          <a:spcPts val="0"/>
                        </a:spcAft>
                      </a:pPr>
                      <a:r>
                        <a:rPr lang="en-GB" sz="1100" dirty="0">
                          <a:effectLst/>
                        </a:rPr>
                        <a:t>including Inclusive Strategies training </a:t>
                      </a:r>
                      <a:endParaRPr lang="en-GB" sz="1100" dirty="0">
                        <a:solidFill>
                          <a:srgbClr val="000000"/>
                        </a:solidFill>
                        <a:effectLst/>
                        <a:latin typeface="Arial"/>
                        <a:ea typeface="Times New Roman"/>
                      </a:endParaRPr>
                    </a:p>
                  </a:txBody>
                  <a:tcPr marL="30775" marR="30775" marT="0" marB="0"/>
                </a:tc>
                <a:tc>
                  <a:txBody>
                    <a:bodyPr/>
                    <a:lstStyle/>
                    <a:p>
                      <a:pPr>
                        <a:lnSpc>
                          <a:spcPct val="115000"/>
                        </a:lnSpc>
                        <a:spcAft>
                          <a:spcPts val="0"/>
                        </a:spcAft>
                      </a:pPr>
                      <a:r>
                        <a:rPr lang="en-GB" sz="1100">
                          <a:effectLst/>
                        </a:rPr>
                        <a:t> </a:t>
                      </a:r>
                    </a:p>
                    <a:p>
                      <a:pPr>
                        <a:lnSpc>
                          <a:spcPct val="115000"/>
                        </a:lnSpc>
                        <a:spcAft>
                          <a:spcPts val="0"/>
                        </a:spcAft>
                      </a:pPr>
                      <a:r>
                        <a:rPr lang="en-GB" sz="1100">
                          <a:effectLst/>
                        </a:rPr>
                        <a:t>£600</a:t>
                      </a:r>
                      <a:endParaRPr lang="en-GB" sz="110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dirty="0">
                          <a:effectLst/>
                        </a:rPr>
                        <a:t>More effective planning and teaching to meet the needs of all children </a:t>
                      </a:r>
                      <a:endParaRPr lang="en-GB" sz="1200" dirty="0">
                        <a:effectLst/>
                        <a:latin typeface="Calibri"/>
                        <a:ea typeface="Times New Roman"/>
                        <a:cs typeface="Times New Roman"/>
                      </a:endParaRPr>
                    </a:p>
                  </a:txBody>
                  <a:tcPr marL="30775" marR="30775" marT="0" marB="0"/>
                </a:tc>
              </a:tr>
              <a:tr h="188753">
                <a:tc>
                  <a:txBody>
                    <a:bodyPr/>
                    <a:lstStyle/>
                    <a:p>
                      <a:pPr>
                        <a:spcAft>
                          <a:spcPts val="0"/>
                        </a:spcAft>
                      </a:pPr>
                      <a:r>
                        <a:rPr lang="en-GB" sz="1100">
                          <a:effectLst/>
                        </a:rPr>
                        <a:t>Total </a:t>
                      </a:r>
                      <a:endParaRPr lang="en-GB" sz="1100">
                        <a:solidFill>
                          <a:srgbClr val="000000"/>
                        </a:solidFill>
                        <a:effectLst/>
                        <a:latin typeface="Arial"/>
                        <a:ea typeface="Times New Roman"/>
                      </a:endParaRPr>
                    </a:p>
                  </a:txBody>
                  <a:tcPr marL="30775" marR="30775" marT="0" marB="0"/>
                </a:tc>
                <a:tc>
                  <a:txBody>
                    <a:bodyPr/>
                    <a:lstStyle/>
                    <a:p>
                      <a:pPr>
                        <a:lnSpc>
                          <a:spcPct val="115000"/>
                        </a:lnSpc>
                        <a:spcAft>
                          <a:spcPts val="0"/>
                        </a:spcAft>
                      </a:pPr>
                      <a:r>
                        <a:rPr lang="en-GB" sz="1100" dirty="0">
                          <a:effectLst/>
                        </a:rPr>
                        <a:t>£19,500</a:t>
                      </a:r>
                      <a:endParaRPr lang="en-GB" sz="1100" dirty="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500" dirty="0">
                          <a:effectLst/>
                        </a:rPr>
                        <a:t> </a:t>
                      </a:r>
                      <a:endParaRPr lang="en-GB" sz="500" dirty="0">
                        <a:effectLst/>
                        <a:latin typeface="Calibri"/>
                        <a:ea typeface="Times New Roman"/>
                        <a:cs typeface="Times New Roman"/>
                      </a:endParaRPr>
                    </a:p>
                  </a:txBody>
                  <a:tcPr marL="30775" marR="30775" marT="0" marB="0"/>
                </a:tc>
              </a:tr>
            </a:tbl>
          </a:graphicData>
        </a:graphic>
      </p:graphicFrame>
      <p:sp>
        <p:nvSpPr>
          <p:cNvPr id="5" name="TextBox 4"/>
          <p:cNvSpPr txBox="1"/>
          <p:nvPr/>
        </p:nvSpPr>
        <p:spPr>
          <a:xfrm>
            <a:off x="5724128" y="260648"/>
            <a:ext cx="3240360" cy="830997"/>
          </a:xfrm>
          <a:prstGeom prst="rect">
            <a:avLst/>
          </a:prstGeom>
          <a:noFill/>
        </p:spPr>
        <p:txBody>
          <a:bodyPr wrap="square" rtlCol="0">
            <a:spAutoFit/>
          </a:bodyPr>
          <a:lstStyle/>
          <a:p>
            <a:r>
              <a:rPr lang="en-GB" sz="1200" dirty="0" smtClean="0"/>
              <a:t>Focus on Learning in the curriculum                28%</a:t>
            </a:r>
          </a:p>
          <a:p>
            <a:r>
              <a:rPr lang="en-GB" sz="1200" dirty="0" smtClean="0"/>
              <a:t>Focus on social, emotional and behaviour      26%</a:t>
            </a:r>
          </a:p>
          <a:p>
            <a:r>
              <a:rPr lang="en-GB" sz="1200" dirty="0" smtClean="0"/>
              <a:t>Focus on enrichment beyond the curriculum 15%</a:t>
            </a:r>
          </a:p>
          <a:p>
            <a:r>
              <a:rPr lang="en-GB" sz="1200" dirty="0" smtClean="0"/>
              <a:t>Focus on early intervention:                              31%</a:t>
            </a:r>
            <a:endParaRPr lang="en-GB" sz="1200" dirty="0"/>
          </a:p>
        </p:txBody>
      </p:sp>
    </p:spTree>
    <p:extLst>
      <p:ext uri="{BB962C8B-B14F-4D97-AF65-F5344CB8AC3E}">
        <p14:creationId xmlns:p14="http://schemas.microsoft.com/office/powerpoint/2010/main" val="2742799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of Pupil Premium Funding</a:t>
            </a:r>
            <a:endParaRPr lang="en-GB"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340768"/>
            <a:ext cx="7632848" cy="476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486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4752528" cy="922114"/>
          </a:xfrm>
        </p:spPr>
        <p:txBody>
          <a:bodyPr>
            <a:noAutofit/>
          </a:bodyPr>
          <a:lstStyle/>
          <a:p>
            <a:pPr algn="l"/>
            <a:r>
              <a:rPr lang="en-GB" sz="2400" dirty="0"/>
              <a:t>Pupil Premium expenditure</a:t>
            </a:r>
            <a:br>
              <a:rPr lang="en-GB" sz="2400" dirty="0"/>
            </a:br>
            <a:r>
              <a:rPr lang="en-GB" sz="2400" dirty="0"/>
              <a:t>Total allocated for </a:t>
            </a:r>
            <a:r>
              <a:rPr lang="en-GB" sz="2400" dirty="0" smtClean="0"/>
              <a:t>2015-2016 £22,100</a:t>
            </a:r>
            <a:endParaRPr lang="en-GB"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19340832"/>
              </p:ext>
            </p:extLst>
          </p:nvPr>
        </p:nvGraphicFramePr>
        <p:xfrm>
          <a:off x="323528" y="1052736"/>
          <a:ext cx="8568952" cy="4901505"/>
        </p:xfrm>
        <a:graphic>
          <a:graphicData uri="http://schemas.openxmlformats.org/drawingml/2006/table">
            <a:tbl>
              <a:tblPr firstRow="1" firstCol="1" bandRow="1">
                <a:tableStyleId>{5C22544A-7EE6-4342-B048-85BDC9FD1C3A}</a:tableStyleId>
              </a:tblPr>
              <a:tblGrid>
                <a:gridCol w="4032448"/>
                <a:gridCol w="792088"/>
                <a:gridCol w="3744416"/>
              </a:tblGrid>
              <a:tr h="173768">
                <a:tc>
                  <a:txBody>
                    <a:bodyPr/>
                    <a:lstStyle/>
                    <a:p>
                      <a:pPr>
                        <a:lnSpc>
                          <a:spcPct val="115000"/>
                        </a:lnSpc>
                        <a:spcAft>
                          <a:spcPts val="0"/>
                        </a:spcAft>
                      </a:pPr>
                      <a:r>
                        <a:rPr lang="en-GB" sz="1200" dirty="0">
                          <a:effectLst/>
                        </a:rPr>
                        <a:t>Action</a:t>
                      </a:r>
                      <a:endParaRPr lang="en-GB" sz="1200" dirty="0">
                        <a:effectLst/>
                        <a:latin typeface="Calibri"/>
                        <a:ea typeface="Calibri"/>
                        <a:cs typeface="Times New Roman"/>
                      </a:endParaRPr>
                    </a:p>
                  </a:txBody>
                  <a:tcPr marL="32581" marR="32581" marT="0" marB="0"/>
                </a:tc>
                <a:tc>
                  <a:txBody>
                    <a:bodyPr/>
                    <a:lstStyle/>
                    <a:p>
                      <a:endParaRPr lang="en-GB" sz="1200"/>
                    </a:p>
                  </a:txBody>
                  <a:tcPr marL="32581" marR="32581" marT="0" marB="0"/>
                </a:tc>
                <a:tc>
                  <a:txBody>
                    <a:bodyPr/>
                    <a:lstStyle/>
                    <a:p>
                      <a:endParaRPr lang="en-GB" sz="1200"/>
                    </a:p>
                  </a:txBody>
                  <a:tcPr marL="43442" marR="43442" marT="21721" marB="21721"/>
                </a:tc>
              </a:tr>
              <a:tr h="199833">
                <a:tc>
                  <a:txBody>
                    <a:bodyPr/>
                    <a:lstStyle/>
                    <a:p>
                      <a:pPr>
                        <a:lnSpc>
                          <a:spcPct val="115000"/>
                        </a:lnSpc>
                        <a:spcAft>
                          <a:spcPts val="0"/>
                        </a:spcAft>
                      </a:pPr>
                      <a:r>
                        <a:rPr lang="en-GB" sz="1200" dirty="0">
                          <a:effectLst/>
                        </a:rPr>
                        <a:t>Allocation </a:t>
                      </a:r>
                      <a:endParaRPr lang="en-GB" sz="1200" dirty="0">
                        <a:solidFill>
                          <a:srgbClr val="000000"/>
                        </a:solidFill>
                        <a:effectLst/>
                        <a:latin typeface="Arial"/>
                        <a:ea typeface="Calibri"/>
                      </a:endParaRPr>
                    </a:p>
                  </a:txBody>
                  <a:tcPr marL="32581" marR="32581" marT="0" marB="0"/>
                </a:tc>
                <a:tc>
                  <a:txBody>
                    <a:bodyPr/>
                    <a:lstStyle/>
                    <a:p>
                      <a:pPr>
                        <a:lnSpc>
                          <a:spcPct val="115000"/>
                        </a:lnSpc>
                        <a:spcAft>
                          <a:spcPts val="0"/>
                        </a:spcAft>
                      </a:pPr>
                      <a:r>
                        <a:rPr lang="en-GB" sz="1200">
                          <a:effectLst/>
                        </a:rPr>
                        <a:t> </a:t>
                      </a:r>
                      <a:endParaRPr lang="en-GB" sz="1200">
                        <a:solidFill>
                          <a:srgbClr val="000000"/>
                        </a:solidFill>
                        <a:effectLst/>
                        <a:latin typeface="Arial"/>
                        <a:ea typeface="Calibri"/>
                      </a:endParaRPr>
                    </a:p>
                  </a:txBody>
                  <a:tcPr marL="32581" marR="32581" marT="0" marB="0"/>
                </a:tc>
                <a:tc>
                  <a:txBody>
                    <a:bodyPr/>
                    <a:lstStyle/>
                    <a:p>
                      <a:pPr>
                        <a:lnSpc>
                          <a:spcPct val="115000"/>
                        </a:lnSpc>
                        <a:spcAft>
                          <a:spcPts val="0"/>
                        </a:spcAft>
                      </a:pPr>
                      <a:r>
                        <a:rPr lang="en-GB" sz="1200">
                          <a:effectLst/>
                        </a:rPr>
                        <a:t>Desired Impact / Outcome</a:t>
                      </a:r>
                      <a:endParaRPr lang="en-GB" sz="1200">
                        <a:effectLst/>
                        <a:latin typeface="Calibri"/>
                        <a:ea typeface="Calibri"/>
                        <a:cs typeface="Times New Roman"/>
                      </a:endParaRPr>
                    </a:p>
                  </a:txBody>
                  <a:tcPr marL="32581" marR="32581" marT="0" marB="0"/>
                </a:tc>
              </a:tr>
              <a:tr h="643486">
                <a:tc>
                  <a:txBody>
                    <a:bodyPr/>
                    <a:lstStyle/>
                    <a:p>
                      <a:pPr>
                        <a:lnSpc>
                          <a:spcPct val="115000"/>
                        </a:lnSpc>
                        <a:spcAft>
                          <a:spcPts val="0"/>
                        </a:spcAft>
                      </a:pPr>
                      <a:r>
                        <a:rPr lang="en-GB" sz="1200" dirty="0">
                          <a:effectLst/>
                        </a:rPr>
                        <a:t>TA small group /individual support 3 days each week</a:t>
                      </a:r>
                      <a:endParaRPr lang="en-GB" sz="1200" dirty="0">
                        <a:effectLst/>
                        <a:latin typeface="Calibri"/>
                        <a:ea typeface="Calibri"/>
                        <a:cs typeface="Times New Roman"/>
                      </a:endParaRPr>
                    </a:p>
                  </a:txBody>
                  <a:tcPr marL="32581" marR="32581" marT="0" marB="0"/>
                </a:tc>
                <a:tc>
                  <a:txBody>
                    <a:bodyPr/>
                    <a:lstStyle/>
                    <a:p>
                      <a:pPr>
                        <a:lnSpc>
                          <a:spcPct val="115000"/>
                        </a:lnSpc>
                        <a:spcAft>
                          <a:spcPts val="0"/>
                        </a:spcAft>
                      </a:pPr>
                      <a:r>
                        <a:rPr lang="en-GB" sz="1200">
                          <a:effectLst/>
                        </a:rPr>
                        <a:t>£5,000</a:t>
                      </a:r>
                      <a:endParaRPr lang="en-GB" sz="1200">
                        <a:effectLst/>
                        <a:latin typeface="Calibri"/>
                        <a:ea typeface="Calibri"/>
                        <a:cs typeface="Times New Roman"/>
                      </a:endParaRPr>
                    </a:p>
                  </a:txBody>
                  <a:tcPr marL="32581" marR="32581" marT="0" marB="0"/>
                </a:tc>
                <a:tc>
                  <a:txBody>
                    <a:bodyPr/>
                    <a:lstStyle/>
                    <a:p>
                      <a:pPr>
                        <a:lnSpc>
                          <a:spcPct val="115000"/>
                        </a:lnSpc>
                        <a:spcAft>
                          <a:spcPts val="0"/>
                        </a:spcAft>
                      </a:pPr>
                      <a:r>
                        <a:rPr lang="en-GB" sz="1200" dirty="0">
                          <a:effectLst/>
                        </a:rPr>
                        <a:t>Emotional and social well-being of targeted pupils. Increase in pupil confidence and self esteem. </a:t>
                      </a:r>
                    </a:p>
                    <a:p>
                      <a:pPr>
                        <a:lnSpc>
                          <a:spcPct val="115000"/>
                        </a:lnSpc>
                        <a:spcAft>
                          <a:spcPts val="0"/>
                        </a:spcAft>
                      </a:pPr>
                      <a:r>
                        <a:rPr lang="en-GB" sz="1200" dirty="0">
                          <a:effectLst/>
                        </a:rPr>
                        <a:t>To improve pupils’ achievement</a:t>
                      </a:r>
                      <a:endParaRPr lang="en-GB" sz="1200" dirty="0">
                        <a:effectLst/>
                        <a:latin typeface="Calibri"/>
                        <a:ea typeface="Calibri"/>
                        <a:cs typeface="Times New Roman"/>
                      </a:endParaRPr>
                    </a:p>
                  </a:txBody>
                  <a:tcPr marL="32581" marR="32581" marT="0" marB="0"/>
                </a:tc>
              </a:tr>
              <a:tr h="216024">
                <a:tc>
                  <a:txBody>
                    <a:bodyPr/>
                    <a:lstStyle/>
                    <a:p>
                      <a:pPr>
                        <a:lnSpc>
                          <a:spcPct val="115000"/>
                        </a:lnSpc>
                        <a:spcAft>
                          <a:spcPts val="0"/>
                        </a:spcAft>
                      </a:pPr>
                      <a:r>
                        <a:rPr lang="en-GB" sz="1200" dirty="0">
                          <a:effectLst/>
                        </a:rPr>
                        <a:t>2 x Additional teacher ½ day </a:t>
                      </a:r>
                      <a:endParaRPr lang="en-GB" sz="1200" dirty="0">
                        <a:effectLst/>
                        <a:latin typeface="Calibri"/>
                        <a:ea typeface="Calibri"/>
                        <a:cs typeface="Times New Roman"/>
                      </a:endParaRPr>
                    </a:p>
                  </a:txBody>
                  <a:tcPr marL="32581" marR="32581" marT="0" marB="0"/>
                </a:tc>
                <a:tc>
                  <a:txBody>
                    <a:bodyPr/>
                    <a:lstStyle/>
                    <a:p>
                      <a:pPr>
                        <a:lnSpc>
                          <a:spcPct val="115000"/>
                        </a:lnSpc>
                        <a:spcAft>
                          <a:spcPts val="0"/>
                        </a:spcAft>
                      </a:pPr>
                      <a:r>
                        <a:rPr lang="en-GB" sz="1200">
                          <a:effectLst/>
                        </a:rPr>
                        <a:t>£4,950</a:t>
                      </a:r>
                      <a:endParaRPr lang="en-GB" sz="1200">
                        <a:effectLst/>
                        <a:latin typeface="Calibri"/>
                        <a:ea typeface="Calibri"/>
                        <a:cs typeface="Times New Roman"/>
                      </a:endParaRPr>
                    </a:p>
                  </a:txBody>
                  <a:tcPr marL="32581" marR="32581" marT="0" marB="0"/>
                </a:tc>
                <a:tc>
                  <a:txBody>
                    <a:bodyPr/>
                    <a:lstStyle/>
                    <a:p>
                      <a:pPr>
                        <a:lnSpc>
                          <a:spcPct val="115000"/>
                        </a:lnSpc>
                        <a:spcAft>
                          <a:spcPts val="0"/>
                        </a:spcAft>
                      </a:pPr>
                      <a:r>
                        <a:rPr lang="en-GB" sz="1200">
                          <a:effectLst/>
                        </a:rPr>
                        <a:t>To improve pupil achievement by accelerating progress</a:t>
                      </a:r>
                      <a:endParaRPr lang="en-GB" sz="1200">
                        <a:effectLst/>
                        <a:latin typeface="Calibri"/>
                        <a:ea typeface="Calibri"/>
                        <a:cs typeface="Times New Roman"/>
                      </a:endParaRPr>
                    </a:p>
                  </a:txBody>
                  <a:tcPr marL="32581" marR="32581" marT="0" marB="0"/>
                </a:tc>
              </a:tr>
              <a:tr h="99917">
                <a:tc>
                  <a:txBody>
                    <a:bodyPr/>
                    <a:lstStyle/>
                    <a:p>
                      <a:pPr>
                        <a:lnSpc>
                          <a:spcPct val="115000"/>
                        </a:lnSpc>
                        <a:spcAft>
                          <a:spcPts val="0"/>
                        </a:spcAft>
                      </a:pPr>
                      <a:r>
                        <a:rPr lang="en-GB" sz="1200" dirty="0">
                          <a:effectLst/>
                        </a:rPr>
                        <a:t>3 days a week employ HSLW</a:t>
                      </a:r>
                      <a:endParaRPr lang="en-GB" sz="1200" dirty="0">
                        <a:effectLst/>
                        <a:latin typeface="Calibri"/>
                        <a:ea typeface="Calibri"/>
                        <a:cs typeface="Times New Roman"/>
                      </a:endParaRPr>
                    </a:p>
                  </a:txBody>
                  <a:tcPr marL="32581" marR="32581" marT="0" marB="0"/>
                </a:tc>
                <a:tc>
                  <a:txBody>
                    <a:bodyPr/>
                    <a:lstStyle/>
                    <a:p>
                      <a:pPr>
                        <a:lnSpc>
                          <a:spcPct val="115000"/>
                        </a:lnSpc>
                        <a:spcAft>
                          <a:spcPts val="0"/>
                        </a:spcAft>
                      </a:pPr>
                      <a:r>
                        <a:rPr lang="en-GB" sz="1200">
                          <a:effectLst/>
                        </a:rPr>
                        <a:t>£4,500</a:t>
                      </a:r>
                      <a:endParaRPr lang="en-GB" sz="1200">
                        <a:effectLst/>
                        <a:latin typeface="Calibri"/>
                        <a:ea typeface="Calibri"/>
                        <a:cs typeface="Times New Roman"/>
                      </a:endParaRPr>
                    </a:p>
                  </a:txBody>
                  <a:tcPr marL="32581" marR="32581" marT="0" marB="0"/>
                </a:tc>
                <a:tc>
                  <a:txBody>
                    <a:bodyPr/>
                    <a:lstStyle/>
                    <a:p>
                      <a:pPr>
                        <a:lnSpc>
                          <a:spcPct val="115000"/>
                        </a:lnSpc>
                        <a:spcAft>
                          <a:spcPts val="0"/>
                        </a:spcAft>
                      </a:pPr>
                      <a:r>
                        <a:rPr lang="en-GB" sz="1200">
                          <a:effectLst/>
                        </a:rPr>
                        <a:t> </a:t>
                      </a:r>
                      <a:endParaRPr lang="en-GB" sz="1200">
                        <a:effectLst/>
                        <a:latin typeface="Calibri"/>
                        <a:ea typeface="Calibri"/>
                        <a:cs typeface="Times New Roman"/>
                      </a:endParaRPr>
                    </a:p>
                  </a:txBody>
                  <a:tcPr marL="32581" marR="32581" marT="0" marB="0"/>
                </a:tc>
              </a:tr>
              <a:tr h="442120">
                <a:tc>
                  <a:txBody>
                    <a:bodyPr/>
                    <a:lstStyle/>
                    <a:p>
                      <a:pPr>
                        <a:lnSpc>
                          <a:spcPct val="115000"/>
                        </a:lnSpc>
                        <a:spcAft>
                          <a:spcPts val="0"/>
                        </a:spcAft>
                      </a:pPr>
                      <a:r>
                        <a:rPr lang="en-GB" sz="1200" dirty="0">
                          <a:effectLst/>
                        </a:rPr>
                        <a:t>Purchase of ICT equipment</a:t>
                      </a:r>
                      <a:endParaRPr lang="en-GB" sz="1200" dirty="0">
                        <a:effectLst/>
                        <a:latin typeface="Calibri"/>
                        <a:ea typeface="Calibri"/>
                        <a:cs typeface="Times New Roman"/>
                      </a:endParaRPr>
                    </a:p>
                  </a:txBody>
                  <a:tcPr marL="32581" marR="32581" marT="0" marB="0"/>
                </a:tc>
                <a:tc>
                  <a:txBody>
                    <a:bodyPr/>
                    <a:lstStyle/>
                    <a:p>
                      <a:pPr>
                        <a:lnSpc>
                          <a:spcPct val="115000"/>
                        </a:lnSpc>
                        <a:spcAft>
                          <a:spcPts val="0"/>
                        </a:spcAft>
                      </a:pPr>
                      <a:r>
                        <a:rPr lang="en-GB" sz="1200">
                          <a:effectLst/>
                        </a:rPr>
                        <a:t>£4,000</a:t>
                      </a:r>
                      <a:endParaRPr lang="en-GB" sz="1200">
                        <a:effectLst/>
                        <a:latin typeface="Calibri"/>
                        <a:ea typeface="Calibri"/>
                        <a:cs typeface="Times New Roman"/>
                      </a:endParaRPr>
                    </a:p>
                  </a:txBody>
                  <a:tcPr marL="32581" marR="32581" marT="0" marB="0"/>
                </a:tc>
                <a:tc>
                  <a:txBody>
                    <a:bodyPr/>
                    <a:lstStyle/>
                    <a:p>
                      <a:pPr>
                        <a:lnSpc>
                          <a:spcPct val="115000"/>
                        </a:lnSpc>
                        <a:spcAft>
                          <a:spcPts val="0"/>
                        </a:spcAft>
                      </a:pPr>
                      <a:r>
                        <a:rPr lang="en-GB" sz="1200" dirty="0">
                          <a:effectLst/>
                        </a:rPr>
                        <a:t>To improve pupils’ achievement, motivate reluctant readers to </a:t>
                      </a:r>
                      <a:r>
                        <a:rPr lang="en-GB" sz="1200" dirty="0" smtClean="0">
                          <a:effectLst/>
                        </a:rPr>
                        <a:t>writers</a:t>
                      </a:r>
                      <a:endParaRPr lang="en-GB" sz="1200" dirty="0">
                        <a:effectLst/>
                        <a:latin typeface="Calibri"/>
                        <a:ea typeface="Calibri"/>
                        <a:cs typeface="Times New Roman"/>
                      </a:endParaRPr>
                    </a:p>
                  </a:txBody>
                  <a:tcPr marL="32581" marR="32581" marT="0" marB="0"/>
                </a:tc>
              </a:tr>
              <a:tr h="211664">
                <a:tc>
                  <a:txBody>
                    <a:bodyPr/>
                    <a:lstStyle/>
                    <a:p>
                      <a:pPr>
                        <a:lnSpc>
                          <a:spcPct val="115000"/>
                        </a:lnSpc>
                        <a:spcAft>
                          <a:spcPts val="0"/>
                        </a:spcAft>
                      </a:pPr>
                      <a:r>
                        <a:rPr lang="en-GB" sz="1200" dirty="0">
                          <a:effectLst/>
                        </a:rPr>
                        <a:t>Teacher one to one support</a:t>
                      </a:r>
                      <a:endParaRPr lang="en-GB" sz="1200" dirty="0">
                        <a:effectLst/>
                        <a:latin typeface="Calibri"/>
                        <a:ea typeface="Calibri"/>
                        <a:cs typeface="Times New Roman"/>
                      </a:endParaRPr>
                    </a:p>
                  </a:txBody>
                  <a:tcPr marL="32581" marR="32581" marT="0" marB="0"/>
                </a:tc>
                <a:tc>
                  <a:txBody>
                    <a:bodyPr/>
                    <a:lstStyle/>
                    <a:p>
                      <a:pPr>
                        <a:lnSpc>
                          <a:spcPct val="115000"/>
                        </a:lnSpc>
                        <a:spcAft>
                          <a:spcPts val="0"/>
                        </a:spcAft>
                      </a:pPr>
                      <a:r>
                        <a:rPr lang="en-GB" sz="1200">
                          <a:effectLst/>
                        </a:rPr>
                        <a:t>£1,050</a:t>
                      </a:r>
                      <a:endParaRPr lang="en-GB" sz="1200">
                        <a:effectLst/>
                        <a:latin typeface="Calibri"/>
                        <a:ea typeface="Calibri"/>
                        <a:cs typeface="Times New Roman"/>
                      </a:endParaRPr>
                    </a:p>
                  </a:txBody>
                  <a:tcPr marL="32581" marR="32581" marT="0" marB="0"/>
                </a:tc>
                <a:tc>
                  <a:txBody>
                    <a:bodyPr/>
                    <a:lstStyle/>
                    <a:p>
                      <a:pPr>
                        <a:lnSpc>
                          <a:spcPct val="115000"/>
                        </a:lnSpc>
                        <a:spcAft>
                          <a:spcPts val="0"/>
                        </a:spcAft>
                      </a:pPr>
                      <a:r>
                        <a:rPr lang="en-GB" sz="1200" dirty="0">
                          <a:effectLst/>
                        </a:rPr>
                        <a:t>Improved results Pupil progress meetings 5 x annually</a:t>
                      </a:r>
                      <a:endParaRPr lang="en-GB" sz="1200" dirty="0">
                        <a:effectLst/>
                        <a:latin typeface="Calibri"/>
                        <a:ea typeface="Calibri"/>
                        <a:cs typeface="Times New Roman"/>
                      </a:endParaRPr>
                    </a:p>
                  </a:txBody>
                  <a:tcPr marL="32581" marR="32581" marT="0" marB="0"/>
                </a:tc>
              </a:tr>
              <a:tr h="807578">
                <a:tc>
                  <a:txBody>
                    <a:bodyPr/>
                    <a:lstStyle/>
                    <a:p>
                      <a:pPr>
                        <a:lnSpc>
                          <a:spcPct val="115000"/>
                        </a:lnSpc>
                        <a:spcAft>
                          <a:spcPts val="0"/>
                        </a:spcAft>
                      </a:pPr>
                      <a:r>
                        <a:rPr lang="en-GB" sz="1200" dirty="0">
                          <a:effectLst/>
                        </a:rPr>
                        <a:t>Resources:</a:t>
                      </a:r>
                    </a:p>
                    <a:p>
                      <a:pPr>
                        <a:lnSpc>
                          <a:spcPct val="115000"/>
                        </a:lnSpc>
                        <a:spcAft>
                          <a:spcPts val="0"/>
                        </a:spcAft>
                      </a:pPr>
                      <a:r>
                        <a:rPr lang="en-GB" sz="1200" dirty="0">
                          <a:effectLst/>
                        </a:rPr>
                        <a:t>KS2 Guided reading </a:t>
                      </a:r>
                      <a:r>
                        <a:rPr lang="en-GB" sz="1200" dirty="0" smtClean="0">
                          <a:effectLst/>
                        </a:rPr>
                        <a:t>scheme</a:t>
                      </a:r>
                      <a:endParaRPr lang="en-GB" sz="1200" dirty="0">
                        <a:effectLst/>
                      </a:endParaRPr>
                    </a:p>
                    <a:p>
                      <a:pPr>
                        <a:lnSpc>
                          <a:spcPct val="115000"/>
                        </a:lnSpc>
                        <a:spcAft>
                          <a:spcPts val="0"/>
                        </a:spcAft>
                      </a:pPr>
                      <a:r>
                        <a:rPr lang="en-GB" sz="1200" dirty="0">
                          <a:effectLst/>
                        </a:rPr>
                        <a:t> </a:t>
                      </a:r>
                      <a:endParaRPr lang="en-GB" sz="1200" dirty="0">
                        <a:effectLst/>
                        <a:latin typeface="Calibri"/>
                        <a:ea typeface="Calibri"/>
                        <a:cs typeface="Times New Roman"/>
                      </a:endParaRPr>
                    </a:p>
                  </a:txBody>
                  <a:tcPr marL="32581" marR="32581" marT="0" marB="0"/>
                </a:tc>
                <a:tc>
                  <a:txBody>
                    <a:bodyPr/>
                    <a:lstStyle/>
                    <a:p>
                      <a:pPr>
                        <a:lnSpc>
                          <a:spcPct val="115000"/>
                        </a:lnSpc>
                        <a:spcAft>
                          <a:spcPts val="0"/>
                        </a:spcAft>
                      </a:pPr>
                      <a:r>
                        <a:rPr lang="en-GB" sz="1200" dirty="0" smtClean="0">
                          <a:effectLst/>
                        </a:rPr>
                        <a:t>£</a:t>
                      </a:r>
                      <a:r>
                        <a:rPr lang="en-GB" sz="1200" dirty="0">
                          <a:effectLst/>
                        </a:rPr>
                        <a:t>1200</a:t>
                      </a:r>
                    </a:p>
                    <a:p>
                      <a:pPr>
                        <a:lnSpc>
                          <a:spcPct val="115000"/>
                        </a:lnSpc>
                        <a:spcAft>
                          <a:spcPts val="0"/>
                        </a:spcAft>
                      </a:pPr>
                      <a:r>
                        <a:rPr lang="en-GB" sz="1200" dirty="0">
                          <a:effectLst/>
                        </a:rPr>
                        <a:t> </a:t>
                      </a:r>
                      <a:endParaRPr lang="en-GB" sz="1200" dirty="0">
                        <a:effectLst/>
                        <a:latin typeface="Calibri"/>
                        <a:ea typeface="Calibri"/>
                        <a:cs typeface="Times New Roman"/>
                      </a:endParaRPr>
                    </a:p>
                  </a:txBody>
                  <a:tcPr marL="32581" marR="32581" marT="0" marB="0"/>
                </a:tc>
                <a:tc>
                  <a:txBody>
                    <a:bodyPr/>
                    <a:lstStyle/>
                    <a:p>
                      <a:pPr>
                        <a:lnSpc>
                          <a:spcPct val="115000"/>
                        </a:lnSpc>
                        <a:spcAft>
                          <a:spcPts val="0"/>
                        </a:spcAft>
                      </a:pPr>
                      <a:r>
                        <a:rPr lang="en-GB" sz="1200" dirty="0">
                          <a:effectLst/>
                        </a:rPr>
                        <a:t> </a:t>
                      </a:r>
                      <a:r>
                        <a:rPr lang="en-GB" sz="1200" dirty="0" smtClean="0">
                          <a:effectLst/>
                        </a:rPr>
                        <a:t>To </a:t>
                      </a:r>
                      <a:r>
                        <a:rPr lang="en-GB" sz="1200" dirty="0">
                          <a:effectLst/>
                        </a:rPr>
                        <a:t>improve pupils’ achievement, motivate reluctant readers to read</a:t>
                      </a:r>
                    </a:p>
                    <a:p>
                      <a:pPr>
                        <a:lnSpc>
                          <a:spcPct val="115000"/>
                        </a:lnSpc>
                        <a:spcAft>
                          <a:spcPts val="0"/>
                        </a:spcAft>
                      </a:pPr>
                      <a:r>
                        <a:rPr lang="en-GB" sz="1200" dirty="0">
                          <a:effectLst/>
                        </a:rPr>
                        <a:t> </a:t>
                      </a:r>
                      <a:r>
                        <a:rPr lang="en-GB" sz="1200" dirty="0" smtClean="0">
                          <a:effectLst/>
                        </a:rPr>
                        <a:t>To </a:t>
                      </a:r>
                      <a:r>
                        <a:rPr lang="en-GB" sz="1200" dirty="0">
                          <a:effectLst/>
                        </a:rPr>
                        <a:t>help children develop a sense of number order and number pattern</a:t>
                      </a:r>
                      <a:endParaRPr lang="en-GB" sz="1200" dirty="0">
                        <a:effectLst/>
                        <a:latin typeface="Calibri"/>
                        <a:ea typeface="Calibri"/>
                        <a:cs typeface="Times New Roman"/>
                      </a:endParaRPr>
                    </a:p>
                  </a:txBody>
                  <a:tcPr marL="32581" marR="32581" marT="0" marB="0"/>
                </a:tc>
              </a:tr>
              <a:tr h="199833">
                <a:tc>
                  <a:txBody>
                    <a:bodyPr/>
                    <a:lstStyle/>
                    <a:p>
                      <a:pPr>
                        <a:lnSpc>
                          <a:spcPct val="115000"/>
                        </a:lnSpc>
                        <a:spcAft>
                          <a:spcPts val="0"/>
                        </a:spcAft>
                      </a:pPr>
                      <a:r>
                        <a:rPr lang="en-GB" sz="1200" dirty="0">
                          <a:effectLst/>
                        </a:rPr>
                        <a:t>Financial support for Residential Trip and curriculum enhancement days  </a:t>
                      </a:r>
                      <a:endParaRPr lang="en-GB" sz="1200" dirty="0">
                        <a:solidFill>
                          <a:srgbClr val="000000"/>
                        </a:solidFill>
                        <a:effectLst/>
                        <a:latin typeface="Arial"/>
                        <a:ea typeface="Calibri"/>
                      </a:endParaRPr>
                    </a:p>
                  </a:txBody>
                  <a:tcPr marL="32581" marR="32581" marT="0" marB="0"/>
                </a:tc>
                <a:tc>
                  <a:txBody>
                    <a:bodyPr/>
                    <a:lstStyle/>
                    <a:p>
                      <a:pPr>
                        <a:lnSpc>
                          <a:spcPct val="115000"/>
                        </a:lnSpc>
                        <a:spcAft>
                          <a:spcPts val="0"/>
                        </a:spcAft>
                      </a:pPr>
                      <a:r>
                        <a:rPr lang="en-GB" sz="1200">
                          <a:effectLst/>
                        </a:rPr>
                        <a:t>£560</a:t>
                      </a:r>
                      <a:endParaRPr lang="en-GB" sz="1200">
                        <a:effectLst/>
                        <a:latin typeface="Calibri"/>
                        <a:ea typeface="Calibri"/>
                        <a:cs typeface="Times New Roman"/>
                      </a:endParaRPr>
                    </a:p>
                  </a:txBody>
                  <a:tcPr marL="32581" marR="32581" marT="0" marB="0"/>
                </a:tc>
                <a:tc>
                  <a:txBody>
                    <a:bodyPr/>
                    <a:lstStyle/>
                    <a:p>
                      <a:pPr>
                        <a:lnSpc>
                          <a:spcPct val="115000"/>
                        </a:lnSpc>
                        <a:spcAft>
                          <a:spcPts val="0"/>
                        </a:spcAft>
                      </a:pPr>
                      <a:r>
                        <a:rPr lang="en-GB" sz="1200" dirty="0">
                          <a:effectLst/>
                        </a:rPr>
                        <a:t>Pupil and parental feedback</a:t>
                      </a:r>
                      <a:endParaRPr lang="en-GB" sz="1200" dirty="0">
                        <a:effectLst/>
                        <a:latin typeface="Calibri"/>
                        <a:ea typeface="Calibri"/>
                        <a:cs typeface="Times New Roman"/>
                      </a:endParaRPr>
                    </a:p>
                  </a:txBody>
                  <a:tcPr marL="32581" marR="32581" marT="0" marB="0"/>
                </a:tc>
              </a:tr>
              <a:tr h="99917">
                <a:tc>
                  <a:txBody>
                    <a:bodyPr/>
                    <a:lstStyle/>
                    <a:p>
                      <a:pPr>
                        <a:lnSpc>
                          <a:spcPct val="115000"/>
                        </a:lnSpc>
                        <a:spcAft>
                          <a:spcPts val="0"/>
                        </a:spcAft>
                      </a:pPr>
                      <a:r>
                        <a:rPr lang="en-GB" sz="1200" dirty="0">
                          <a:effectLst/>
                        </a:rPr>
                        <a:t>Theatre Bursary</a:t>
                      </a:r>
                      <a:endParaRPr lang="en-GB" sz="1200" dirty="0">
                        <a:effectLst/>
                        <a:latin typeface="Calibri"/>
                        <a:ea typeface="Calibri"/>
                        <a:cs typeface="Times New Roman"/>
                      </a:endParaRPr>
                    </a:p>
                  </a:txBody>
                  <a:tcPr marL="32581" marR="32581" marT="0" marB="0"/>
                </a:tc>
                <a:tc>
                  <a:txBody>
                    <a:bodyPr/>
                    <a:lstStyle/>
                    <a:p>
                      <a:pPr>
                        <a:lnSpc>
                          <a:spcPct val="115000"/>
                        </a:lnSpc>
                        <a:spcAft>
                          <a:spcPts val="0"/>
                        </a:spcAft>
                      </a:pPr>
                      <a:r>
                        <a:rPr lang="en-GB" sz="1200">
                          <a:effectLst/>
                        </a:rPr>
                        <a:t>£900</a:t>
                      </a:r>
                      <a:endParaRPr lang="en-GB" sz="1200">
                        <a:effectLst/>
                        <a:latin typeface="Calibri"/>
                        <a:ea typeface="Calibri"/>
                        <a:cs typeface="Times New Roman"/>
                      </a:endParaRPr>
                    </a:p>
                  </a:txBody>
                  <a:tcPr marL="32581" marR="32581" marT="0" marB="0"/>
                </a:tc>
                <a:tc>
                  <a:txBody>
                    <a:bodyPr/>
                    <a:lstStyle/>
                    <a:p>
                      <a:pPr>
                        <a:lnSpc>
                          <a:spcPct val="115000"/>
                        </a:lnSpc>
                        <a:spcAft>
                          <a:spcPts val="0"/>
                        </a:spcAft>
                      </a:pPr>
                      <a:r>
                        <a:rPr lang="en-GB" sz="1200" dirty="0">
                          <a:effectLst/>
                        </a:rPr>
                        <a:t>Pupil Feedback</a:t>
                      </a:r>
                      <a:endParaRPr lang="en-GB" sz="1200" dirty="0">
                        <a:effectLst/>
                        <a:latin typeface="Calibri"/>
                        <a:ea typeface="Calibri"/>
                        <a:cs typeface="Times New Roman"/>
                      </a:endParaRPr>
                    </a:p>
                  </a:txBody>
                  <a:tcPr marL="32581" marR="32581" marT="0" marB="0"/>
                </a:tc>
              </a:tr>
              <a:tr h="211809">
                <a:tc>
                  <a:txBody>
                    <a:bodyPr/>
                    <a:lstStyle/>
                    <a:p>
                      <a:pPr>
                        <a:lnSpc>
                          <a:spcPct val="115000"/>
                        </a:lnSpc>
                        <a:spcAft>
                          <a:spcPts val="0"/>
                        </a:spcAft>
                      </a:pPr>
                      <a:r>
                        <a:rPr lang="en-GB" sz="1200" dirty="0">
                          <a:effectLst/>
                        </a:rPr>
                        <a:t>Music Tuition </a:t>
                      </a:r>
                      <a:endParaRPr lang="en-GB" sz="1200" dirty="0">
                        <a:effectLst/>
                        <a:latin typeface="Calibri"/>
                        <a:ea typeface="Calibri"/>
                        <a:cs typeface="Times New Roman"/>
                      </a:endParaRPr>
                    </a:p>
                  </a:txBody>
                  <a:tcPr marL="32581" marR="32581" marT="0" marB="0"/>
                </a:tc>
                <a:tc>
                  <a:txBody>
                    <a:bodyPr/>
                    <a:lstStyle/>
                    <a:p>
                      <a:pPr>
                        <a:lnSpc>
                          <a:spcPct val="115000"/>
                        </a:lnSpc>
                        <a:spcAft>
                          <a:spcPts val="0"/>
                        </a:spcAft>
                      </a:pPr>
                      <a:r>
                        <a:rPr lang="en-GB" sz="1200">
                          <a:effectLst/>
                        </a:rPr>
                        <a:t>£870</a:t>
                      </a:r>
                      <a:endParaRPr lang="en-GB" sz="1200">
                        <a:effectLst/>
                        <a:latin typeface="Calibri"/>
                        <a:ea typeface="Calibri"/>
                        <a:cs typeface="Times New Roman"/>
                      </a:endParaRPr>
                    </a:p>
                  </a:txBody>
                  <a:tcPr marL="32581" marR="32581" marT="0" marB="0"/>
                </a:tc>
                <a:tc>
                  <a:txBody>
                    <a:bodyPr/>
                    <a:lstStyle/>
                    <a:p>
                      <a:pPr>
                        <a:lnSpc>
                          <a:spcPct val="115000"/>
                        </a:lnSpc>
                        <a:spcAft>
                          <a:spcPts val="0"/>
                        </a:spcAft>
                      </a:pPr>
                      <a:r>
                        <a:rPr lang="en-GB" sz="1200" dirty="0">
                          <a:effectLst/>
                        </a:rPr>
                        <a:t>Increase in self esteem and confidence-pupil questionnaire.</a:t>
                      </a:r>
                      <a:endParaRPr lang="en-GB" sz="1200" dirty="0">
                        <a:effectLst/>
                        <a:latin typeface="Calibri"/>
                        <a:ea typeface="Calibri"/>
                        <a:cs typeface="Times New Roman"/>
                      </a:endParaRPr>
                    </a:p>
                  </a:txBody>
                  <a:tcPr marL="32581" marR="32581" marT="0" marB="0"/>
                </a:tc>
              </a:tr>
              <a:tr h="216024">
                <a:tc>
                  <a:txBody>
                    <a:bodyPr/>
                    <a:lstStyle/>
                    <a:p>
                      <a:pPr>
                        <a:lnSpc>
                          <a:spcPct val="115000"/>
                        </a:lnSpc>
                        <a:spcAft>
                          <a:spcPts val="0"/>
                        </a:spcAft>
                      </a:pPr>
                      <a:r>
                        <a:rPr lang="en-GB" sz="1200" dirty="0">
                          <a:effectLst/>
                        </a:rPr>
                        <a:t>Contribution Educational Psychologist </a:t>
                      </a:r>
                      <a:endParaRPr lang="en-GB" sz="1200" dirty="0">
                        <a:solidFill>
                          <a:srgbClr val="000000"/>
                        </a:solidFill>
                        <a:effectLst/>
                        <a:latin typeface="Arial"/>
                        <a:ea typeface="Calibri"/>
                      </a:endParaRPr>
                    </a:p>
                  </a:txBody>
                  <a:tcPr marL="32581" marR="32581" marT="0" marB="0"/>
                </a:tc>
                <a:tc>
                  <a:txBody>
                    <a:bodyPr/>
                    <a:lstStyle/>
                    <a:p>
                      <a:pPr>
                        <a:lnSpc>
                          <a:spcPct val="115000"/>
                        </a:lnSpc>
                        <a:spcAft>
                          <a:spcPts val="0"/>
                        </a:spcAft>
                      </a:pPr>
                      <a:r>
                        <a:rPr lang="en-GB" sz="1200" dirty="0">
                          <a:effectLst/>
                        </a:rPr>
                        <a:t> </a:t>
                      </a:r>
                      <a:r>
                        <a:rPr lang="en-GB" sz="1200" dirty="0" smtClean="0">
                          <a:effectLst/>
                        </a:rPr>
                        <a:t>£</a:t>
                      </a:r>
                      <a:r>
                        <a:rPr lang="en-GB" sz="1200" dirty="0">
                          <a:effectLst/>
                        </a:rPr>
                        <a:t>1,500</a:t>
                      </a:r>
                      <a:endParaRPr lang="en-GB" sz="1200" dirty="0">
                        <a:effectLst/>
                        <a:latin typeface="Calibri"/>
                        <a:ea typeface="Calibri"/>
                        <a:cs typeface="Times New Roman"/>
                      </a:endParaRPr>
                    </a:p>
                  </a:txBody>
                  <a:tcPr marL="32581" marR="32581" marT="0" marB="0"/>
                </a:tc>
                <a:tc>
                  <a:txBody>
                    <a:bodyPr/>
                    <a:lstStyle/>
                    <a:p>
                      <a:pPr>
                        <a:lnSpc>
                          <a:spcPct val="115000"/>
                        </a:lnSpc>
                        <a:spcAft>
                          <a:spcPts val="0"/>
                        </a:spcAft>
                      </a:pPr>
                      <a:r>
                        <a:rPr lang="en-GB" sz="1200" dirty="0">
                          <a:effectLst/>
                        </a:rPr>
                        <a:t>Expertise and help to meet the needs of children</a:t>
                      </a:r>
                      <a:endParaRPr lang="en-GB" sz="1200" dirty="0">
                        <a:effectLst/>
                        <a:latin typeface="Calibri"/>
                        <a:ea typeface="Calibri"/>
                        <a:cs typeface="Times New Roman"/>
                      </a:endParaRPr>
                    </a:p>
                  </a:txBody>
                  <a:tcPr marL="32581" marR="32581" marT="0" marB="0"/>
                </a:tc>
              </a:tr>
              <a:tr h="299750">
                <a:tc>
                  <a:txBody>
                    <a:bodyPr/>
                    <a:lstStyle/>
                    <a:p>
                      <a:pPr>
                        <a:lnSpc>
                          <a:spcPct val="115000"/>
                        </a:lnSpc>
                        <a:spcAft>
                          <a:spcPts val="0"/>
                        </a:spcAft>
                      </a:pPr>
                      <a:r>
                        <a:rPr lang="en-GB" sz="1200" dirty="0">
                          <a:effectLst/>
                        </a:rPr>
                        <a:t> Continuing Professional Development: </a:t>
                      </a:r>
                    </a:p>
                    <a:p>
                      <a:pPr>
                        <a:lnSpc>
                          <a:spcPct val="115000"/>
                        </a:lnSpc>
                        <a:spcAft>
                          <a:spcPts val="0"/>
                        </a:spcAft>
                      </a:pPr>
                      <a:r>
                        <a:rPr lang="en-GB" sz="1200" dirty="0">
                          <a:effectLst/>
                        </a:rPr>
                        <a:t>including Inclusive Strategies training </a:t>
                      </a:r>
                      <a:endParaRPr lang="en-GB" sz="1200" dirty="0">
                        <a:solidFill>
                          <a:srgbClr val="000000"/>
                        </a:solidFill>
                        <a:effectLst/>
                        <a:latin typeface="Arial"/>
                        <a:ea typeface="Calibri"/>
                      </a:endParaRPr>
                    </a:p>
                  </a:txBody>
                  <a:tcPr marL="32581" marR="32581" marT="0" marB="0"/>
                </a:tc>
                <a:tc>
                  <a:txBody>
                    <a:bodyPr/>
                    <a:lstStyle/>
                    <a:p>
                      <a:pPr>
                        <a:lnSpc>
                          <a:spcPct val="115000"/>
                        </a:lnSpc>
                        <a:spcAft>
                          <a:spcPts val="0"/>
                        </a:spcAft>
                      </a:pPr>
                      <a:r>
                        <a:rPr lang="en-GB" sz="1200" dirty="0">
                          <a:effectLst/>
                        </a:rPr>
                        <a:t> </a:t>
                      </a:r>
                      <a:r>
                        <a:rPr lang="en-GB" sz="1200" dirty="0" smtClean="0">
                          <a:effectLst/>
                        </a:rPr>
                        <a:t>£</a:t>
                      </a:r>
                      <a:r>
                        <a:rPr lang="en-GB" sz="1200" dirty="0">
                          <a:effectLst/>
                        </a:rPr>
                        <a:t>600</a:t>
                      </a:r>
                      <a:endParaRPr lang="en-GB" sz="1200" dirty="0">
                        <a:effectLst/>
                        <a:latin typeface="Calibri"/>
                        <a:ea typeface="Calibri"/>
                        <a:cs typeface="Times New Roman"/>
                      </a:endParaRPr>
                    </a:p>
                  </a:txBody>
                  <a:tcPr marL="32581" marR="32581" marT="0" marB="0"/>
                </a:tc>
                <a:tc>
                  <a:txBody>
                    <a:bodyPr/>
                    <a:lstStyle/>
                    <a:p>
                      <a:pPr>
                        <a:lnSpc>
                          <a:spcPct val="115000"/>
                        </a:lnSpc>
                        <a:spcAft>
                          <a:spcPts val="0"/>
                        </a:spcAft>
                      </a:pPr>
                      <a:r>
                        <a:rPr lang="en-GB" sz="1200" dirty="0">
                          <a:effectLst/>
                        </a:rPr>
                        <a:t>More effective planning and teaching to meet the needs of all children </a:t>
                      </a:r>
                      <a:endParaRPr lang="en-GB" sz="1200" dirty="0">
                        <a:effectLst/>
                        <a:latin typeface="Calibri"/>
                        <a:ea typeface="Calibri"/>
                        <a:cs typeface="Times New Roman"/>
                      </a:endParaRPr>
                    </a:p>
                  </a:txBody>
                  <a:tcPr marL="32581" marR="32581" marT="0" marB="0"/>
                </a:tc>
              </a:tr>
              <a:tr h="199833">
                <a:tc>
                  <a:txBody>
                    <a:bodyPr/>
                    <a:lstStyle/>
                    <a:p>
                      <a:pPr>
                        <a:spcAft>
                          <a:spcPts val="0"/>
                        </a:spcAft>
                      </a:pPr>
                      <a:r>
                        <a:rPr lang="en-GB" sz="1200" dirty="0">
                          <a:effectLst/>
                        </a:rPr>
                        <a:t>Total </a:t>
                      </a:r>
                      <a:endParaRPr lang="en-GB" sz="1200" dirty="0">
                        <a:solidFill>
                          <a:srgbClr val="000000"/>
                        </a:solidFill>
                        <a:effectLst/>
                        <a:latin typeface="Arial"/>
                        <a:ea typeface="Calibri"/>
                      </a:endParaRPr>
                    </a:p>
                  </a:txBody>
                  <a:tcPr marL="32581" marR="32581" marT="0" marB="0"/>
                </a:tc>
                <a:tc>
                  <a:txBody>
                    <a:bodyPr/>
                    <a:lstStyle/>
                    <a:p>
                      <a:pPr>
                        <a:lnSpc>
                          <a:spcPct val="115000"/>
                        </a:lnSpc>
                        <a:spcAft>
                          <a:spcPts val="0"/>
                        </a:spcAft>
                      </a:pPr>
                      <a:r>
                        <a:rPr lang="en-GB" sz="1200">
                          <a:effectLst/>
                        </a:rPr>
                        <a:t>£25,130</a:t>
                      </a:r>
                      <a:endParaRPr lang="en-GB" sz="1200">
                        <a:effectLst/>
                        <a:latin typeface="Calibri"/>
                        <a:ea typeface="Calibri"/>
                        <a:cs typeface="Times New Roman"/>
                      </a:endParaRPr>
                    </a:p>
                  </a:txBody>
                  <a:tcPr marL="32581" marR="32581" marT="0" marB="0"/>
                </a:tc>
                <a:tc>
                  <a:txBody>
                    <a:bodyPr/>
                    <a:lstStyle/>
                    <a:p>
                      <a:pPr>
                        <a:lnSpc>
                          <a:spcPct val="115000"/>
                        </a:lnSpc>
                        <a:spcAft>
                          <a:spcPts val="0"/>
                        </a:spcAft>
                      </a:pPr>
                      <a:r>
                        <a:rPr lang="en-GB" sz="1200" dirty="0">
                          <a:effectLst/>
                        </a:rPr>
                        <a:t> </a:t>
                      </a:r>
                      <a:endParaRPr lang="en-GB" sz="1200" dirty="0">
                        <a:effectLst/>
                        <a:latin typeface="Calibri"/>
                        <a:ea typeface="Calibri"/>
                        <a:cs typeface="Times New Roman"/>
                      </a:endParaRPr>
                    </a:p>
                  </a:txBody>
                  <a:tcPr marL="32581" marR="32581" marT="0" marB="0"/>
                </a:tc>
              </a:tr>
              <a:tr h="199833">
                <a:tc>
                  <a:txBody>
                    <a:bodyPr/>
                    <a:lstStyle/>
                    <a:p>
                      <a:pPr>
                        <a:spcAft>
                          <a:spcPts val="0"/>
                        </a:spcAft>
                      </a:pPr>
                      <a:r>
                        <a:rPr lang="en-GB" sz="1200" dirty="0">
                          <a:effectLst/>
                        </a:rPr>
                        <a:t>Allocation of Pupil Premium money received</a:t>
                      </a:r>
                      <a:endParaRPr lang="en-GB" sz="1200" dirty="0">
                        <a:solidFill>
                          <a:srgbClr val="000000"/>
                        </a:solidFill>
                        <a:effectLst/>
                        <a:latin typeface="Arial"/>
                        <a:ea typeface="Calibri"/>
                      </a:endParaRPr>
                    </a:p>
                  </a:txBody>
                  <a:tcPr marL="32581" marR="32581" marT="0" marB="0"/>
                </a:tc>
                <a:tc>
                  <a:txBody>
                    <a:bodyPr/>
                    <a:lstStyle/>
                    <a:p>
                      <a:pPr>
                        <a:lnSpc>
                          <a:spcPct val="115000"/>
                        </a:lnSpc>
                        <a:spcAft>
                          <a:spcPts val="0"/>
                        </a:spcAft>
                      </a:pPr>
                      <a:r>
                        <a:rPr lang="en-GB" sz="1200" dirty="0">
                          <a:effectLst/>
                        </a:rPr>
                        <a:t>£22,100</a:t>
                      </a:r>
                      <a:endParaRPr lang="en-GB" sz="1200" dirty="0">
                        <a:effectLst/>
                        <a:latin typeface="Calibri"/>
                        <a:ea typeface="Calibri"/>
                        <a:cs typeface="Times New Roman"/>
                      </a:endParaRPr>
                    </a:p>
                  </a:txBody>
                  <a:tcPr marL="32581" marR="32581" marT="0" marB="0"/>
                </a:tc>
                <a:tc>
                  <a:txBody>
                    <a:bodyPr/>
                    <a:lstStyle/>
                    <a:p>
                      <a:pPr>
                        <a:lnSpc>
                          <a:spcPct val="115000"/>
                        </a:lnSpc>
                        <a:spcAft>
                          <a:spcPts val="0"/>
                        </a:spcAft>
                      </a:pPr>
                      <a:r>
                        <a:rPr lang="en-GB" sz="1200" dirty="0">
                          <a:effectLst/>
                        </a:rPr>
                        <a:t> </a:t>
                      </a:r>
                      <a:endParaRPr lang="en-GB" sz="1200" dirty="0">
                        <a:effectLst/>
                        <a:latin typeface="Calibri"/>
                        <a:ea typeface="Calibri"/>
                        <a:cs typeface="Times New Roman"/>
                      </a:endParaRPr>
                    </a:p>
                  </a:txBody>
                  <a:tcPr marL="32581" marR="32581" marT="0" marB="0"/>
                </a:tc>
              </a:tr>
            </a:tbl>
          </a:graphicData>
        </a:graphic>
      </p:graphicFrame>
      <p:sp>
        <p:nvSpPr>
          <p:cNvPr id="8" name="TextBox 7"/>
          <p:cNvSpPr txBox="1"/>
          <p:nvPr/>
        </p:nvSpPr>
        <p:spPr>
          <a:xfrm>
            <a:off x="4499992" y="260648"/>
            <a:ext cx="4320480" cy="830997"/>
          </a:xfrm>
          <a:prstGeom prst="rect">
            <a:avLst/>
          </a:prstGeom>
          <a:noFill/>
        </p:spPr>
        <p:txBody>
          <a:bodyPr wrap="square" rtlCol="0">
            <a:spAutoFit/>
          </a:bodyPr>
          <a:lstStyle/>
          <a:p>
            <a:r>
              <a:rPr lang="en-GB" sz="1200" dirty="0"/>
              <a:t>Focus on Learning in the curriculum                </a:t>
            </a:r>
            <a:r>
              <a:rPr lang="en-GB" sz="1200" dirty="0" smtClean="0"/>
              <a:t>4</a:t>
            </a:r>
            <a:r>
              <a:rPr lang="en-GB" sz="1200" dirty="0"/>
              <a:t>1</a:t>
            </a:r>
            <a:r>
              <a:rPr lang="en-GB" sz="1200" dirty="0" smtClean="0"/>
              <a:t>%</a:t>
            </a:r>
            <a:endParaRPr lang="en-GB" sz="1200" dirty="0"/>
          </a:p>
          <a:p>
            <a:r>
              <a:rPr lang="en-GB" sz="1200" dirty="0"/>
              <a:t>Focus on social, emotional and behaviour      </a:t>
            </a:r>
            <a:r>
              <a:rPr lang="en-GB" sz="1200" dirty="0" smtClean="0"/>
              <a:t>24%</a:t>
            </a:r>
            <a:endParaRPr lang="en-GB" sz="1200" dirty="0"/>
          </a:p>
          <a:p>
            <a:r>
              <a:rPr lang="en-GB" sz="1200" dirty="0"/>
              <a:t>Focus on enrichment beyond the curriculum 15%</a:t>
            </a:r>
          </a:p>
          <a:p>
            <a:r>
              <a:rPr lang="en-GB" sz="1200" dirty="0"/>
              <a:t>Focus on early intervention:                              </a:t>
            </a:r>
            <a:r>
              <a:rPr lang="en-GB" sz="1200" dirty="0" smtClean="0"/>
              <a:t>20%</a:t>
            </a:r>
            <a:endParaRPr lang="en-GB" sz="1200" dirty="0"/>
          </a:p>
        </p:txBody>
      </p:sp>
    </p:spTree>
    <p:extLst>
      <p:ext uri="{BB962C8B-B14F-4D97-AF65-F5344CB8AC3E}">
        <p14:creationId xmlns:p14="http://schemas.microsoft.com/office/powerpoint/2010/main" val="4061569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484784"/>
          </a:xfrm>
        </p:spPr>
        <p:txBody>
          <a:bodyPr>
            <a:normAutofit fontScale="90000"/>
          </a:bodyPr>
          <a:lstStyle/>
          <a:p>
            <a:r>
              <a:rPr lang="en-GB" sz="3100" dirty="0"/>
              <a:t>Holy Trinity Catholic School</a:t>
            </a:r>
            <a:br>
              <a:rPr lang="en-GB" sz="3100" dirty="0"/>
            </a:br>
            <a:r>
              <a:rPr lang="en-GB" sz="3100" dirty="0"/>
              <a:t>Sport Grant </a:t>
            </a:r>
            <a:r>
              <a:rPr lang="en-GB" sz="3100" dirty="0" smtClean="0"/>
              <a:t>2015-2016</a:t>
            </a:r>
            <a:br>
              <a:rPr lang="en-GB" sz="3100" dirty="0" smtClean="0"/>
            </a:br>
            <a:r>
              <a:rPr lang="en-GB" sz="3100" dirty="0" smtClean="0"/>
              <a:t> </a:t>
            </a:r>
            <a:r>
              <a:rPr lang="en-GB" sz="3100" dirty="0"/>
              <a:t>£8980</a:t>
            </a:r>
            <a:r>
              <a:rPr lang="en-GB" dirty="0"/>
              <a:t/>
            </a:r>
            <a:br>
              <a:rPr lang="en-GB"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8649079"/>
              </p:ext>
            </p:extLst>
          </p:nvPr>
        </p:nvGraphicFramePr>
        <p:xfrm>
          <a:off x="467544" y="1412776"/>
          <a:ext cx="8229600" cy="4588256"/>
        </p:xfrm>
        <a:graphic>
          <a:graphicData uri="http://schemas.openxmlformats.org/drawingml/2006/table">
            <a:tbl>
              <a:tblPr firstRow="1" bandRow="1">
                <a:tableStyleId>{5C22544A-7EE6-4342-B048-85BDC9FD1C3A}</a:tableStyleId>
              </a:tblPr>
              <a:tblGrid>
                <a:gridCol w="2743200"/>
                <a:gridCol w="1947664"/>
                <a:gridCol w="3538736"/>
              </a:tblGrid>
              <a:tr h="370840">
                <a:tc>
                  <a:txBody>
                    <a:bodyPr/>
                    <a:lstStyle/>
                    <a:p>
                      <a:pPr>
                        <a:lnSpc>
                          <a:spcPct val="115000"/>
                        </a:lnSpc>
                        <a:spcAft>
                          <a:spcPts val="0"/>
                        </a:spcAft>
                      </a:pPr>
                      <a:r>
                        <a:rPr lang="en-GB" sz="1200" b="1" dirty="0">
                          <a:effectLst/>
                          <a:latin typeface="Arial"/>
                          <a:ea typeface="Times New Roman"/>
                          <a:cs typeface="Times New Roman"/>
                        </a:rPr>
                        <a:t>Action</a:t>
                      </a:r>
                      <a:endParaRPr lang="en-GB" sz="1100" dirty="0">
                        <a:effectLst/>
                        <a:latin typeface="Calibri"/>
                        <a:ea typeface="Times New Roman"/>
                        <a:cs typeface="Times New Roman"/>
                      </a:endParaRPr>
                    </a:p>
                  </a:txBody>
                  <a:tcPr marL="68580" marR="68580" marT="0" marB="0"/>
                </a:tc>
                <a:tc>
                  <a:txBody>
                    <a:bodyPr/>
                    <a:lstStyle/>
                    <a:p>
                      <a:r>
                        <a:rPr lang="en-GB" dirty="0" smtClean="0"/>
                        <a:t>Cost</a:t>
                      </a:r>
                      <a:endParaRPr lang="en-GB" dirty="0"/>
                    </a:p>
                  </a:txBody>
                  <a:tcPr marL="68580" marR="68580" marT="0" marB="0"/>
                </a:tc>
                <a:tc>
                  <a:txBody>
                    <a:bodyPr/>
                    <a:lstStyle/>
                    <a:p>
                      <a:endParaRPr lang="en-GB"/>
                    </a:p>
                  </a:txBody>
                  <a:tcPr/>
                </a:tc>
              </a:tr>
              <a:tr h="370840">
                <a:tc>
                  <a:txBody>
                    <a:bodyPr/>
                    <a:lstStyle/>
                    <a:p>
                      <a:pPr>
                        <a:lnSpc>
                          <a:spcPct val="115000"/>
                        </a:lnSpc>
                        <a:spcAft>
                          <a:spcPts val="0"/>
                        </a:spcAft>
                      </a:pPr>
                      <a:r>
                        <a:rPr lang="en-GB" sz="1200" b="1">
                          <a:solidFill>
                            <a:srgbClr val="000000"/>
                          </a:solidFill>
                          <a:effectLst/>
                          <a:latin typeface="Arial"/>
                          <a:ea typeface="Times New Roman"/>
                        </a:rPr>
                        <a:t>Allocation </a:t>
                      </a:r>
                      <a:endParaRPr lang="en-GB" sz="1200">
                        <a:solidFill>
                          <a:srgbClr val="000000"/>
                        </a:solidFill>
                        <a:effectLst/>
                        <a:latin typeface="Arial"/>
                        <a:ea typeface="Times New Roman"/>
                      </a:endParaRPr>
                    </a:p>
                  </a:txBody>
                  <a:tcPr marL="68580" marR="68580" marT="0" marB="0">
                    <a:solidFill>
                      <a:schemeClr val="bg2">
                        <a:lumMod val="60000"/>
                        <a:lumOff val="40000"/>
                      </a:schemeClr>
                    </a:solidFill>
                  </a:tcPr>
                </a:tc>
                <a:tc>
                  <a:txBody>
                    <a:bodyPr/>
                    <a:lstStyle/>
                    <a:p>
                      <a:pPr>
                        <a:lnSpc>
                          <a:spcPct val="115000"/>
                        </a:lnSpc>
                        <a:spcAft>
                          <a:spcPts val="0"/>
                        </a:spcAft>
                      </a:pPr>
                      <a:r>
                        <a:rPr lang="en-GB" sz="1200" dirty="0">
                          <a:solidFill>
                            <a:srgbClr val="000000"/>
                          </a:solidFill>
                          <a:effectLst/>
                          <a:latin typeface="Arial"/>
                          <a:ea typeface="Times New Roman"/>
                        </a:rPr>
                        <a:t> </a:t>
                      </a:r>
                    </a:p>
                  </a:txBody>
                  <a:tcPr marL="68580" marR="68580" marT="0" marB="0"/>
                </a:tc>
                <a:tc>
                  <a:txBody>
                    <a:bodyPr/>
                    <a:lstStyle/>
                    <a:p>
                      <a:pPr>
                        <a:lnSpc>
                          <a:spcPct val="115000"/>
                        </a:lnSpc>
                        <a:spcAft>
                          <a:spcPts val="0"/>
                        </a:spcAft>
                      </a:pPr>
                      <a:r>
                        <a:rPr lang="en-GB" sz="1200" b="1">
                          <a:effectLst/>
                          <a:latin typeface="Arial"/>
                          <a:ea typeface="Times New Roman"/>
                          <a:cs typeface="Times New Roman"/>
                        </a:rPr>
                        <a:t>Desired Impact / Outcome</a:t>
                      </a:r>
                      <a:endParaRPr lang="en-GB" sz="1100">
                        <a:effectLst/>
                        <a:latin typeface="Calibri"/>
                        <a:ea typeface="Times New Roman"/>
                        <a:cs typeface="Times New Roman"/>
                      </a:endParaRPr>
                    </a:p>
                  </a:txBody>
                  <a:tcPr marL="68580" marR="68580" marT="0" marB="0"/>
                </a:tc>
              </a:tr>
              <a:tr h="370840">
                <a:tc>
                  <a:txBody>
                    <a:bodyPr/>
                    <a:lstStyle/>
                    <a:p>
                      <a:pPr>
                        <a:lnSpc>
                          <a:spcPct val="115000"/>
                        </a:lnSpc>
                        <a:spcAft>
                          <a:spcPts val="0"/>
                        </a:spcAft>
                      </a:pPr>
                      <a:r>
                        <a:rPr lang="en-GB" sz="1200" dirty="0">
                          <a:effectLst/>
                          <a:latin typeface="Arial"/>
                          <a:ea typeface="Times New Roman"/>
                          <a:cs typeface="Times New Roman"/>
                        </a:rPr>
                        <a:t>Partnership with Chipping Norton Schools</a:t>
                      </a:r>
                      <a:endParaRPr lang="en-GB" sz="1100" dirty="0">
                        <a:effectLst/>
                        <a:latin typeface="Calibri"/>
                        <a:ea typeface="Times New Roman"/>
                        <a:cs typeface="Times New Roman"/>
                      </a:endParaRPr>
                    </a:p>
                  </a:txBody>
                  <a:tcPr marL="68580" marR="68580" marT="0" marB="0">
                    <a:solidFill>
                      <a:schemeClr val="bg2">
                        <a:lumMod val="60000"/>
                        <a:lumOff val="40000"/>
                      </a:schemeClr>
                    </a:solidFill>
                  </a:tcPr>
                </a:tc>
                <a:tc>
                  <a:txBody>
                    <a:bodyPr/>
                    <a:lstStyle/>
                    <a:p>
                      <a:pPr>
                        <a:lnSpc>
                          <a:spcPct val="115000"/>
                        </a:lnSpc>
                        <a:spcAft>
                          <a:spcPts val="0"/>
                        </a:spcAft>
                      </a:pPr>
                      <a:r>
                        <a:rPr lang="en-GB" sz="1200">
                          <a:effectLst/>
                          <a:latin typeface="Arial"/>
                          <a:ea typeface="Times New Roman"/>
                          <a:cs typeface="Times New Roman"/>
                        </a:rPr>
                        <a:t>£2,200</a:t>
                      </a:r>
                      <a:endParaRPr lang="en-GB" sz="1100">
                        <a:effectLst/>
                        <a:latin typeface="Calibri"/>
                        <a:ea typeface="Times New Roman"/>
                        <a:cs typeface="Times New Roman"/>
                      </a:endParaRPr>
                    </a:p>
                  </a:txBody>
                  <a:tcPr marL="68580" marR="68580" marT="0" marB="0"/>
                </a:tc>
                <a:tc>
                  <a:txBody>
                    <a:bodyPr/>
                    <a:lstStyle/>
                    <a:p>
                      <a:pPr>
                        <a:lnSpc>
                          <a:spcPct val="115000"/>
                        </a:lnSpc>
                        <a:spcAft>
                          <a:spcPts val="0"/>
                        </a:spcAft>
                      </a:pPr>
                      <a:r>
                        <a:rPr lang="en-GB" sz="1200">
                          <a:effectLst/>
                          <a:latin typeface="Arial"/>
                          <a:ea typeface="Times New Roman"/>
                          <a:cs typeface="Times New Roman"/>
                        </a:rPr>
                        <a:t>Running sport competitions, or increasing pupils’ participation in the School Games</a:t>
                      </a:r>
                      <a:endParaRPr lang="en-GB" sz="1100">
                        <a:effectLst/>
                        <a:latin typeface="Calibri"/>
                        <a:ea typeface="Times New Roman"/>
                        <a:cs typeface="Times New Roman"/>
                      </a:endParaRPr>
                    </a:p>
                  </a:txBody>
                  <a:tcPr marL="68580" marR="68580" marT="0" marB="0"/>
                </a:tc>
              </a:tr>
              <a:tr h="370840">
                <a:tc>
                  <a:txBody>
                    <a:bodyPr/>
                    <a:lstStyle/>
                    <a:p>
                      <a:pPr>
                        <a:lnSpc>
                          <a:spcPct val="115000"/>
                        </a:lnSpc>
                        <a:spcAft>
                          <a:spcPts val="0"/>
                        </a:spcAft>
                      </a:pPr>
                      <a:r>
                        <a:rPr lang="en-GB" sz="1200">
                          <a:effectLst/>
                          <a:latin typeface="Arial"/>
                          <a:ea typeface="Times New Roman"/>
                          <a:cs typeface="Times New Roman"/>
                        </a:rPr>
                        <a:t>Shed for the storage of sports equipment</a:t>
                      </a:r>
                      <a:endParaRPr lang="en-GB" sz="1100">
                        <a:effectLst/>
                        <a:latin typeface="Calibri"/>
                        <a:ea typeface="Times New Roman"/>
                        <a:cs typeface="Times New Roman"/>
                      </a:endParaRPr>
                    </a:p>
                  </a:txBody>
                  <a:tcPr marL="68580" marR="68580" marT="0" marB="0">
                    <a:solidFill>
                      <a:schemeClr val="bg2">
                        <a:lumMod val="60000"/>
                        <a:lumOff val="40000"/>
                      </a:schemeClr>
                    </a:solidFill>
                  </a:tcPr>
                </a:tc>
                <a:tc>
                  <a:txBody>
                    <a:bodyPr/>
                    <a:lstStyle/>
                    <a:p>
                      <a:pPr>
                        <a:lnSpc>
                          <a:spcPct val="115000"/>
                        </a:lnSpc>
                        <a:spcAft>
                          <a:spcPts val="0"/>
                        </a:spcAft>
                      </a:pPr>
                      <a:r>
                        <a:rPr lang="en-GB" sz="1200">
                          <a:effectLst/>
                          <a:latin typeface="Arial"/>
                          <a:ea typeface="Times New Roman"/>
                          <a:cs typeface="Times New Roman"/>
                        </a:rPr>
                        <a:t>£900</a:t>
                      </a:r>
                      <a:endParaRPr lang="en-GB" sz="1100">
                        <a:effectLst/>
                        <a:latin typeface="Calibri"/>
                        <a:ea typeface="Times New Roman"/>
                        <a:cs typeface="Times New Roman"/>
                      </a:endParaRPr>
                    </a:p>
                  </a:txBody>
                  <a:tcPr marL="68580" marR="68580" marT="0" marB="0"/>
                </a:tc>
                <a:tc>
                  <a:txBody>
                    <a:bodyPr/>
                    <a:lstStyle/>
                    <a:p>
                      <a:pPr>
                        <a:lnSpc>
                          <a:spcPct val="115000"/>
                        </a:lnSpc>
                        <a:spcAft>
                          <a:spcPts val="0"/>
                        </a:spcAft>
                      </a:pPr>
                      <a:r>
                        <a:rPr lang="en-GB" sz="1200">
                          <a:effectLst/>
                          <a:latin typeface="Arial"/>
                          <a:ea typeface="Times New Roman"/>
                          <a:cs typeface="Times New Roman"/>
                        </a:rPr>
                        <a:t>To ensure the longevity of our sports equipment</a:t>
                      </a:r>
                      <a:endParaRPr lang="en-GB" sz="1100">
                        <a:effectLst/>
                        <a:latin typeface="Calibri"/>
                        <a:ea typeface="Times New Roman"/>
                        <a:cs typeface="Times New Roman"/>
                      </a:endParaRPr>
                    </a:p>
                  </a:txBody>
                  <a:tcPr marL="68580" marR="68580" marT="0" marB="0"/>
                </a:tc>
              </a:tr>
              <a:tr h="370840">
                <a:tc>
                  <a:txBody>
                    <a:bodyPr/>
                    <a:lstStyle/>
                    <a:p>
                      <a:pPr>
                        <a:lnSpc>
                          <a:spcPct val="115000"/>
                        </a:lnSpc>
                        <a:spcAft>
                          <a:spcPts val="0"/>
                        </a:spcAft>
                      </a:pPr>
                      <a:r>
                        <a:rPr lang="en-GB" sz="1200">
                          <a:effectLst/>
                          <a:latin typeface="Arial"/>
                          <a:ea typeface="Times New Roman"/>
                          <a:cs typeface="Times New Roman"/>
                        </a:rPr>
                        <a:t>Purchase of outdoor gym equipment</a:t>
                      </a:r>
                      <a:endParaRPr lang="en-GB" sz="1100">
                        <a:effectLst/>
                        <a:latin typeface="Calibri"/>
                        <a:ea typeface="Times New Roman"/>
                        <a:cs typeface="Times New Roman"/>
                      </a:endParaRPr>
                    </a:p>
                  </a:txBody>
                  <a:tcPr marL="68580" marR="68580" marT="0" marB="0">
                    <a:solidFill>
                      <a:schemeClr val="bg2">
                        <a:lumMod val="60000"/>
                        <a:lumOff val="40000"/>
                      </a:schemeClr>
                    </a:solidFill>
                  </a:tcPr>
                </a:tc>
                <a:tc>
                  <a:txBody>
                    <a:bodyPr/>
                    <a:lstStyle/>
                    <a:p>
                      <a:pPr>
                        <a:lnSpc>
                          <a:spcPct val="115000"/>
                        </a:lnSpc>
                        <a:spcAft>
                          <a:spcPts val="0"/>
                        </a:spcAft>
                      </a:pPr>
                      <a:r>
                        <a:rPr lang="en-GB" sz="1200">
                          <a:effectLst/>
                          <a:latin typeface="Arial"/>
                          <a:ea typeface="Times New Roman"/>
                          <a:cs typeface="Times New Roman"/>
                        </a:rPr>
                        <a:t>£2,500</a:t>
                      </a:r>
                      <a:endParaRPr lang="en-GB" sz="1100">
                        <a:effectLst/>
                        <a:latin typeface="Calibri"/>
                        <a:ea typeface="Times New Roman"/>
                        <a:cs typeface="Times New Roman"/>
                      </a:endParaRPr>
                    </a:p>
                  </a:txBody>
                  <a:tcPr marL="68580" marR="68580" marT="0" marB="0"/>
                </a:tc>
                <a:tc>
                  <a:txBody>
                    <a:bodyPr/>
                    <a:lstStyle/>
                    <a:p>
                      <a:pPr>
                        <a:lnSpc>
                          <a:spcPct val="115000"/>
                        </a:lnSpc>
                        <a:spcAft>
                          <a:spcPts val="0"/>
                        </a:spcAft>
                      </a:pPr>
                      <a:r>
                        <a:rPr lang="en-GB" sz="1200" dirty="0">
                          <a:effectLst/>
                          <a:latin typeface="Arial"/>
                          <a:ea typeface="Times New Roman"/>
                          <a:cs typeface="Times New Roman"/>
                        </a:rPr>
                        <a:t>Buying quality-assured professional development modules or materials for PE and sport</a:t>
                      </a:r>
                      <a:endParaRPr lang="en-GB" sz="1100" dirty="0">
                        <a:effectLst/>
                        <a:latin typeface="Calibri"/>
                        <a:ea typeface="Times New Roman"/>
                        <a:cs typeface="Times New Roman"/>
                      </a:endParaRPr>
                    </a:p>
                  </a:txBody>
                  <a:tcPr marL="68580" marR="68580" marT="0" marB="0"/>
                </a:tc>
              </a:tr>
              <a:tr h="370840">
                <a:tc>
                  <a:txBody>
                    <a:bodyPr/>
                    <a:lstStyle/>
                    <a:p>
                      <a:r>
                        <a:rPr lang="en-GB" sz="1200" dirty="0" smtClean="0">
                          <a:latin typeface="Arial" panose="020B0604020202020204" pitchFamily="34" charset="0"/>
                          <a:cs typeface="Arial" panose="020B0604020202020204" pitchFamily="34" charset="0"/>
                        </a:rPr>
                        <a:t>Money towards creative garden </a:t>
                      </a:r>
                      <a:endParaRPr lang="en-GB" sz="1200" dirty="0">
                        <a:latin typeface="Arial" panose="020B0604020202020204" pitchFamily="34" charset="0"/>
                        <a:cs typeface="Arial" panose="020B0604020202020204" pitchFamily="34" charset="0"/>
                      </a:endParaRPr>
                    </a:p>
                  </a:txBody>
                  <a:tcPr marL="68580" marR="68580" marT="0" marB="0">
                    <a:solidFill>
                      <a:schemeClr val="bg2">
                        <a:lumMod val="60000"/>
                        <a:lumOff val="40000"/>
                      </a:schemeClr>
                    </a:solidFill>
                  </a:tcPr>
                </a:tc>
                <a:tc>
                  <a:txBody>
                    <a:bodyPr/>
                    <a:lstStyle/>
                    <a:p>
                      <a:r>
                        <a:rPr lang="en-GB" sz="1200" dirty="0" smtClean="0">
                          <a:latin typeface="Arial" panose="020B0604020202020204" pitchFamily="34" charset="0"/>
                          <a:cs typeface="Arial" panose="020B0604020202020204" pitchFamily="34" charset="0"/>
                        </a:rPr>
                        <a:t>£1,500</a:t>
                      </a:r>
                      <a:endParaRPr lang="en-GB" sz="1200" dirty="0">
                        <a:latin typeface="Arial" panose="020B0604020202020204" pitchFamily="34" charset="0"/>
                        <a:cs typeface="Arial" panose="020B0604020202020204" pitchFamily="34" charset="0"/>
                      </a:endParaRPr>
                    </a:p>
                  </a:txBody>
                  <a:tcPr/>
                </a:tc>
                <a:tc>
                  <a:txBody>
                    <a:bodyPr/>
                    <a:lstStyle/>
                    <a:p>
                      <a:r>
                        <a:rPr lang="en-GB" sz="1200" dirty="0" smtClean="0">
                          <a:latin typeface="Arial" panose="020B0604020202020204" pitchFamily="34" charset="0"/>
                          <a:cs typeface="Arial" panose="020B0604020202020204" pitchFamily="34" charset="0"/>
                        </a:rPr>
                        <a:t>Educate</a:t>
                      </a:r>
                      <a:r>
                        <a:rPr lang="en-GB" sz="1200" baseline="0" dirty="0" smtClean="0">
                          <a:latin typeface="Arial" panose="020B0604020202020204" pitchFamily="34" charset="0"/>
                          <a:cs typeface="Arial" panose="020B0604020202020204" pitchFamily="34" charset="0"/>
                        </a:rPr>
                        <a:t> children on what to eat to stay healthy.</a:t>
                      </a:r>
                      <a:endParaRPr lang="en-GB" sz="1200" dirty="0">
                        <a:latin typeface="Arial" panose="020B0604020202020204" pitchFamily="34" charset="0"/>
                        <a:cs typeface="Arial" panose="020B0604020202020204" pitchFamily="34" charset="0"/>
                      </a:endParaRPr>
                    </a:p>
                  </a:txBody>
                  <a:tcPr/>
                </a:tc>
              </a:tr>
              <a:tr h="370840">
                <a:tc>
                  <a:txBody>
                    <a:bodyPr/>
                    <a:lstStyle/>
                    <a:p>
                      <a:pPr>
                        <a:lnSpc>
                          <a:spcPct val="115000"/>
                        </a:lnSpc>
                        <a:spcAft>
                          <a:spcPts val="0"/>
                        </a:spcAft>
                      </a:pPr>
                      <a:r>
                        <a:rPr lang="en-GB" sz="1200" dirty="0">
                          <a:solidFill>
                            <a:srgbClr val="000000"/>
                          </a:solidFill>
                          <a:effectLst/>
                          <a:latin typeface="Arial"/>
                          <a:ea typeface="Times New Roman"/>
                        </a:rPr>
                        <a:t>Continuing Professional Development: </a:t>
                      </a:r>
                    </a:p>
                    <a:p>
                      <a:pPr>
                        <a:lnSpc>
                          <a:spcPct val="115000"/>
                        </a:lnSpc>
                        <a:spcAft>
                          <a:spcPts val="0"/>
                        </a:spcAft>
                      </a:pPr>
                      <a:r>
                        <a:rPr lang="en-GB" sz="1200" dirty="0">
                          <a:solidFill>
                            <a:srgbClr val="000000"/>
                          </a:solidFill>
                          <a:effectLst/>
                          <a:latin typeface="Arial"/>
                          <a:ea typeface="Times New Roman"/>
                        </a:rPr>
                        <a:t> </a:t>
                      </a:r>
                    </a:p>
                  </a:txBody>
                  <a:tcPr marL="68580" marR="68580" marT="0" marB="0">
                    <a:solidFill>
                      <a:schemeClr val="bg2">
                        <a:lumMod val="60000"/>
                        <a:lumOff val="40000"/>
                      </a:schemeClr>
                    </a:solidFill>
                  </a:tcPr>
                </a:tc>
                <a:tc>
                  <a:txBody>
                    <a:bodyPr/>
                    <a:lstStyle/>
                    <a:p>
                      <a:pPr>
                        <a:lnSpc>
                          <a:spcPct val="115000"/>
                        </a:lnSpc>
                        <a:spcAft>
                          <a:spcPts val="0"/>
                        </a:spcAft>
                      </a:pPr>
                      <a:r>
                        <a:rPr lang="en-GB" sz="1200" dirty="0">
                          <a:effectLst/>
                          <a:latin typeface="Arial"/>
                          <a:ea typeface="Times New Roman"/>
                          <a:cs typeface="Times New Roman"/>
                        </a:rPr>
                        <a:t> </a:t>
                      </a:r>
                      <a:r>
                        <a:rPr lang="en-GB" sz="1200" dirty="0" smtClean="0">
                          <a:effectLst/>
                          <a:latin typeface="Arial"/>
                          <a:ea typeface="Times New Roman"/>
                          <a:cs typeface="Times New Roman"/>
                        </a:rPr>
                        <a:t>£670</a:t>
                      </a:r>
                      <a:endParaRPr lang="en-GB" sz="11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GB" sz="1200">
                          <a:effectLst/>
                          <a:latin typeface="Arial"/>
                          <a:ea typeface="Times New Roman"/>
                          <a:cs typeface="Times New Roman"/>
                        </a:rPr>
                        <a:t>Providing cover to release primary teachers for professional development in PE and sport</a:t>
                      </a:r>
                      <a:endParaRPr lang="en-GB" sz="1100">
                        <a:effectLst/>
                        <a:latin typeface="Calibri"/>
                        <a:ea typeface="Times New Roman"/>
                        <a:cs typeface="Times New Roman"/>
                      </a:endParaRPr>
                    </a:p>
                  </a:txBody>
                  <a:tcPr marL="68580" marR="68580" marT="0" marB="0"/>
                </a:tc>
              </a:tr>
              <a:tr h="370840">
                <a:tc>
                  <a:txBody>
                    <a:bodyPr/>
                    <a:lstStyle/>
                    <a:p>
                      <a:pPr>
                        <a:spcAft>
                          <a:spcPts val="0"/>
                        </a:spcAft>
                      </a:pPr>
                      <a:r>
                        <a:rPr lang="en-GB" sz="1200">
                          <a:solidFill>
                            <a:srgbClr val="000000"/>
                          </a:solidFill>
                          <a:effectLst/>
                          <a:latin typeface="Arial"/>
                          <a:ea typeface="Times New Roman"/>
                        </a:rPr>
                        <a:t>Provide free extra curricula clubs for all children</a:t>
                      </a:r>
                    </a:p>
                  </a:txBody>
                  <a:tcPr marL="68580" marR="68580" marT="0" marB="0">
                    <a:solidFill>
                      <a:schemeClr val="bg2">
                        <a:lumMod val="60000"/>
                        <a:lumOff val="40000"/>
                      </a:schemeClr>
                    </a:solidFill>
                  </a:tcPr>
                </a:tc>
                <a:tc>
                  <a:txBody>
                    <a:bodyPr/>
                    <a:lstStyle/>
                    <a:p>
                      <a:pPr>
                        <a:lnSpc>
                          <a:spcPct val="115000"/>
                        </a:lnSpc>
                        <a:spcAft>
                          <a:spcPts val="0"/>
                        </a:spcAft>
                      </a:pPr>
                      <a:r>
                        <a:rPr lang="en-GB" sz="1200" dirty="0" smtClean="0">
                          <a:effectLst/>
                          <a:latin typeface="Arial"/>
                          <a:ea typeface="Times New Roman"/>
                          <a:cs typeface="Times New Roman"/>
                        </a:rPr>
                        <a:t>£310</a:t>
                      </a:r>
                      <a:endParaRPr lang="en-GB" sz="11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GB" sz="1200">
                          <a:effectLst/>
                          <a:latin typeface="Arial"/>
                          <a:ea typeface="Times New Roman"/>
                          <a:cs typeface="Times New Roman"/>
                        </a:rPr>
                        <a:t>Providing places for pupils on after school sports clubs and holiday clubs</a:t>
                      </a:r>
                      <a:endParaRPr lang="en-GB" sz="1100">
                        <a:effectLst/>
                        <a:latin typeface="Calibri"/>
                        <a:ea typeface="Times New Roman"/>
                        <a:cs typeface="Times New Roman"/>
                      </a:endParaRPr>
                    </a:p>
                  </a:txBody>
                  <a:tcPr marL="68580" marR="68580" marT="0" marB="0"/>
                </a:tc>
              </a:tr>
              <a:tr h="370840">
                <a:tc>
                  <a:txBody>
                    <a:bodyPr/>
                    <a:lstStyle/>
                    <a:p>
                      <a:pPr>
                        <a:spcAft>
                          <a:spcPts val="0"/>
                        </a:spcAft>
                      </a:pPr>
                      <a:r>
                        <a:rPr lang="en-GB" sz="1200" dirty="0">
                          <a:solidFill>
                            <a:srgbClr val="000000"/>
                          </a:solidFill>
                          <a:effectLst/>
                          <a:latin typeface="Arial"/>
                          <a:ea typeface="Times New Roman"/>
                        </a:rPr>
                        <a:t>Employment of a PSA (parent school liaison) </a:t>
                      </a:r>
                    </a:p>
                  </a:txBody>
                  <a:tcPr marL="68580" marR="68580" marT="0" marB="0">
                    <a:solidFill>
                      <a:schemeClr val="bg2">
                        <a:lumMod val="60000"/>
                        <a:lumOff val="40000"/>
                      </a:schemeClr>
                    </a:solidFill>
                  </a:tcPr>
                </a:tc>
                <a:tc>
                  <a:txBody>
                    <a:bodyPr/>
                    <a:lstStyle/>
                    <a:p>
                      <a:pPr>
                        <a:lnSpc>
                          <a:spcPct val="115000"/>
                        </a:lnSpc>
                        <a:spcAft>
                          <a:spcPts val="0"/>
                        </a:spcAft>
                      </a:pPr>
                      <a:r>
                        <a:rPr lang="en-GB" sz="1200" dirty="0" smtClean="0">
                          <a:effectLst/>
                          <a:latin typeface="Arial"/>
                          <a:ea typeface="Times New Roman"/>
                          <a:cs typeface="Times New Roman"/>
                        </a:rPr>
                        <a:t>£500</a:t>
                      </a:r>
                      <a:endParaRPr lang="en-GB" sz="11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GB" sz="1200">
                          <a:effectLst/>
                          <a:latin typeface="Arial"/>
                          <a:ea typeface="Times New Roman"/>
                          <a:cs typeface="Times New Roman"/>
                        </a:rPr>
                        <a:t>Providing places for pupils on after school sports clubs, nurture groups and Rest bite holiday clubs. Encourage a healthy life style</a:t>
                      </a:r>
                      <a:endParaRPr lang="en-GB" sz="1100">
                        <a:effectLst/>
                        <a:latin typeface="Calibri"/>
                        <a:ea typeface="Times New Roman"/>
                        <a:cs typeface="Times New Roman"/>
                      </a:endParaRPr>
                    </a:p>
                  </a:txBody>
                  <a:tcPr marL="68580" marR="68580" marT="0" marB="0"/>
                </a:tc>
              </a:tr>
              <a:tr h="370840">
                <a:tc>
                  <a:txBody>
                    <a:bodyPr/>
                    <a:lstStyle/>
                    <a:p>
                      <a:pPr>
                        <a:spcAft>
                          <a:spcPts val="0"/>
                        </a:spcAft>
                      </a:pPr>
                      <a:r>
                        <a:rPr lang="en-GB" sz="1200">
                          <a:solidFill>
                            <a:srgbClr val="000000"/>
                          </a:solidFill>
                          <a:effectLst/>
                          <a:latin typeface="Arial"/>
                          <a:ea typeface="Times New Roman"/>
                        </a:rPr>
                        <a:t>Purchase of plants for reflective garden</a:t>
                      </a:r>
                    </a:p>
                  </a:txBody>
                  <a:tcPr marL="68580" marR="68580" marT="0" marB="0">
                    <a:solidFill>
                      <a:schemeClr val="bg2">
                        <a:lumMod val="60000"/>
                        <a:lumOff val="40000"/>
                      </a:schemeClr>
                    </a:solidFill>
                  </a:tcPr>
                </a:tc>
                <a:tc>
                  <a:txBody>
                    <a:bodyPr/>
                    <a:lstStyle/>
                    <a:p>
                      <a:pPr>
                        <a:lnSpc>
                          <a:spcPct val="115000"/>
                        </a:lnSpc>
                        <a:spcAft>
                          <a:spcPts val="0"/>
                        </a:spcAft>
                      </a:pPr>
                      <a:r>
                        <a:rPr lang="en-GB" sz="1200">
                          <a:effectLst/>
                          <a:latin typeface="Arial"/>
                          <a:ea typeface="Times New Roman"/>
                          <a:cs typeface="Times New Roman"/>
                        </a:rPr>
                        <a:t>£400</a:t>
                      </a:r>
                      <a:endParaRPr lang="en-GB" sz="1100">
                        <a:effectLst/>
                        <a:latin typeface="Calibri"/>
                        <a:ea typeface="Times New Roman"/>
                        <a:cs typeface="Times New Roman"/>
                      </a:endParaRPr>
                    </a:p>
                  </a:txBody>
                  <a:tcPr marL="68580" marR="68580" marT="0" marB="0"/>
                </a:tc>
                <a:tc>
                  <a:txBody>
                    <a:bodyPr/>
                    <a:lstStyle/>
                    <a:p>
                      <a:pPr>
                        <a:lnSpc>
                          <a:spcPct val="115000"/>
                        </a:lnSpc>
                        <a:spcAft>
                          <a:spcPts val="0"/>
                        </a:spcAft>
                      </a:pPr>
                      <a:r>
                        <a:rPr lang="en-GB" sz="1200">
                          <a:effectLst/>
                          <a:latin typeface="Arial"/>
                          <a:ea typeface="Times New Roman"/>
                          <a:cs typeface="Times New Roman"/>
                        </a:rPr>
                        <a:t>Educating children on what to eat to be healthy</a:t>
                      </a:r>
                      <a:endParaRPr lang="en-GB" sz="1100">
                        <a:effectLst/>
                        <a:latin typeface="Calibri"/>
                        <a:ea typeface="Times New Roman"/>
                        <a:cs typeface="Times New Roman"/>
                      </a:endParaRPr>
                    </a:p>
                  </a:txBody>
                  <a:tcPr marL="68580" marR="68580" marT="0" marB="0"/>
                </a:tc>
              </a:tr>
              <a:tr h="370840">
                <a:tc>
                  <a:txBody>
                    <a:bodyPr/>
                    <a:lstStyle/>
                    <a:p>
                      <a:pPr>
                        <a:spcAft>
                          <a:spcPts val="0"/>
                        </a:spcAft>
                      </a:pPr>
                      <a:r>
                        <a:rPr lang="en-GB" sz="1200" dirty="0">
                          <a:solidFill>
                            <a:srgbClr val="000000"/>
                          </a:solidFill>
                          <a:effectLst/>
                          <a:latin typeface="Arial"/>
                          <a:ea typeface="Times New Roman"/>
                        </a:rPr>
                        <a:t>Total </a:t>
                      </a:r>
                    </a:p>
                  </a:txBody>
                  <a:tcPr marL="68580" marR="68580" marT="0" marB="0">
                    <a:solidFill>
                      <a:schemeClr val="bg2">
                        <a:lumMod val="60000"/>
                        <a:lumOff val="40000"/>
                      </a:schemeClr>
                    </a:solidFill>
                  </a:tcPr>
                </a:tc>
                <a:tc>
                  <a:txBody>
                    <a:bodyPr/>
                    <a:lstStyle/>
                    <a:p>
                      <a:pPr>
                        <a:lnSpc>
                          <a:spcPct val="115000"/>
                        </a:lnSpc>
                        <a:spcAft>
                          <a:spcPts val="0"/>
                        </a:spcAft>
                      </a:pPr>
                      <a:r>
                        <a:rPr lang="en-GB" sz="1200" dirty="0">
                          <a:effectLst/>
                          <a:latin typeface="Arial"/>
                          <a:ea typeface="Times New Roman"/>
                          <a:cs typeface="Times New Roman"/>
                        </a:rPr>
                        <a:t>£</a:t>
                      </a:r>
                      <a:r>
                        <a:rPr lang="en-GB" sz="1200" dirty="0" smtClean="0">
                          <a:effectLst/>
                          <a:latin typeface="Arial"/>
                          <a:ea typeface="Times New Roman"/>
                          <a:cs typeface="Times New Roman"/>
                        </a:rPr>
                        <a:t>8,980</a:t>
                      </a:r>
                      <a:endParaRPr lang="en-GB" sz="11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GB" sz="1200" dirty="0">
                          <a:effectLst/>
                          <a:latin typeface="Arial"/>
                          <a:ea typeface="Times New Roman"/>
                          <a:cs typeface="Times New Roman"/>
                        </a:rPr>
                        <a:t> </a:t>
                      </a:r>
                      <a:endParaRPr lang="en-GB" sz="11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663698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Just some of the events in Autumn Term</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991" y="1124744"/>
            <a:ext cx="1786283" cy="133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860" y="1540056"/>
            <a:ext cx="1728192" cy="1439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1340768"/>
            <a:ext cx="1800200" cy="134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descr="C:\Users\Headteacher\Pictures\web site\DSC000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701499" y="3318299"/>
            <a:ext cx="1966750" cy="147322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t0.gstatic.com/images?q=tbn:ANd9GcSYVXKOwksNCASvzeC0nRZEgqXfWqJWvurXOxtNeClwEJMZrsL7">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3" y="5009713"/>
            <a:ext cx="2448272" cy="158452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c.tadst.com/gfx/600x400/remembrance-day-aus.jpg?1">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75236" y="3625572"/>
            <a:ext cx="2340621" cy="15604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1060" y="4344223"/>
            <a:ext cx="1656184" cy="830997"/>
          </a:xfrm>
          <a:prstGeom prst="rect">
            <a:avLst/>
          </a:prstGeom>
          <a:noFill/>
        </p:spPr>
        <p:txBody>
          <a:bodyPr wrap="square" rtlCol="0">
            <a:spAutoFit/>
          </a:bodyPr>
          <a:lstStyle/>
          <a:p>
            <a:r>
              <a:rPr lang="en-GB" sz="1200" dirty="0" smtClean="0"/>
              <a:t>E-Safety Workshops for parents and children in how to stay safe on the internet</a:t>
            </a:r>
            <a:endParaRPr lang="en-GB" sz="1200" dirty="0"/>
          </a:p>
        </p:txBody>
      </p:sp>
      <p:sp>
        <p:nvSpPr>
          <p:cNvPr id="10" name="TextBox 9"/>
          <p:cNvSpPr txBox="1"/>
          <p:nvPr/>
        </p:nvSpPr>
        <p:spPr>
          <a:xfrm>
            <a:off x="251520" y="836712"/>
            <a:ext cx="792088" cy="369332"/>
          </a:xfrm>
          <a:prstGeom prst="rect">
            <a:avLst/>
          </a:prstGeom>
          <a:noFill/>
        </p:spPr>
        <p:txBody>
          <a:bodyPr wrap="square" rtlCol="0">
            <a:spAutoFit/>
          </a:bodyPr>
          <a:lstStyle/>
          <a:p>
            <a:r>
              <a:rPr lang="en-GB" dirty="0" smtClean="0"/>
              <a:t>New </a:t>
            </a:r>
            <a:endParaRPr lang="en-GB" dirty="0"/>
          </a:p>
        </p:txBody>
      </p:sp>
      <p:pic>
        <p:nvPicPr>
          <p:cNvPr id="6155" name="Picture 11" descr="C:\Users\Headteacher\Pictures\steam.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764" y="3245031"/>
            <a:ext cx="1547664" cy="11607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812360" y="5013176"/>
            <a:ext cx="1224136" cy="707886"/>
          </a:xfrm>
          <a:prstGeom prst="rect">
            <a:avLst/>
          </a:prstGeom>
          <a:noFill/>
        </p:spPr>
        <p:txBody>
          <a:bodyPr wrap="square" rtlCol="0">
            <a:spAutoFit/>
          </a:bodyPr>
          <a:lstStyle/>
          <a:p>
            <a:r>
              <a:rPr lang="en-GB" sz="1000" dirty="0" smtClean="0"/>
              <a:t>For children in need the children filled Pudsey with small change.</a:t>
            </a:r>
            <a:endParaRPr lang="en-GB" sz="1000" dirty="0"/>
          </a:p>
        </p:txBody>
      </p:sp>
      <p:sp>
        <p:nvSpPr>
          <p:cNvPr id="12" name="TextBox 11"/>
          <p:cNvSpPr txBox="1"/>
          <p:nvPr/>
        </p:nvSpPr>
        <p:spPr>
          <a:xfrm>
            <a:off x="5544108" y="5090625"/>
            <a:ext cx="1872208" cy="707886"/>
          </a:xfrm>
          <a:prstGeom prst="rect">
            <a:avLst/>
          </a:prstGeom>
          <a:noFill/>
        </p:spPr>
        <p:txBody>
          <a:bodyPr wrap="square" rtlCol="0">
            <a:spAutoFit/>
          </a:bodyPr>
          <a:lstStyle/>
          <a:p>
            <a:r>
              <a:rPr lang="en-GB" sz="1000" dirty="0" smtClean="0"/>
              <a:t>For Remembrance day the Year 6 prefects joined the community at the War Memorial for the 2 minute silence.</a:t>
            </a:r>
            <a:endParaRPr lang="en-GB" sz="1000" dirty="0"/>
          </a:p>
        </p:txBody>
      </p:sp>
      <p:sp>
        <p:nvSpPr>
          <p:cNvPr id="13" name="TextBox 12"/>
          <p:cNvSpPr txBox="1"/>
          <p:nvPr/>
        </p:nvSpPr>
        <p:spPr>
          <a:xfrm>
            <a:off x="5541444" y="954564"/>
            <a:ext cx="3749745" cy="400110"/>
          </a:xfrm>
          <a:prstGeom prst="rect">
            <a:avLst/>
          </a:prstGeom>
          <a:noFill/>
        </p:spPr>
        <p:txBody>
          <a:bodyPr wrap="none" rtlCol="0">
            <a:spAutoFit/>
          </a:bodyPr>
          <a:lstStyle/>
          <a:p>
            <a:pPr algn="ctr"/>
            <a:r>
              <a:rPr lang="en-GB" sz="1000" dirty="0" smtClean="0">
                <a:latin typeface="Arial" panose="020B0604020202020204" pitchFamily="34" charset="0"/>
                <a:cs typeface="Arial" panose="020B0604020202020204" pitchFamily="34" charset="0"/>
              </a:rPr>
              <a:t>Year 5 visited the As</a:t>
            </a:r>
            <a:r>
              <a:rPr lang="en-GB" altLang="en-US" sz="1000" dirty="0">
                <a:latin typeface="Arial" panose="020B0604020202020204" pitchFamily="34" charset="0"/>
                <a:cs typeface="Arial" panose="020B0604020202020204" pitchFamily="34" charset="0"/>
              </a:rPr>
              <a:t> visited the Ashmolean Museum in Oxford.</a:t>
            </a:r>
          </a:p>
          <a:p>
            <a:pPr algn="ctr"/>
            <a:r>
              <a:rPr lang="en-GB" altLang="en-US" sz="1000" dirty="0">
                <a:latin typeface="Arial" panose="020B0604020202020204" pitchFamily="34" charset="0"/>
                <a:cs typeface="Arial" panose="020B0604020202020204" pitchFamily="34" charset="0"/>
              </a:rPr>
              <a:t>To further their studies on Ancient Greeks, </a:t>
            </a:r>
            <a:endParaRPr lang="en-GB" sz="1000" dirty="0">
              <a:latin typeface="Arial" panose="020B0604020202020204" pitchFamily="34" charset="0"/>
              <a:cs typeface="Arial" panose="020B0604020202020204" pitchFamily="34" charset="0"/>
            </a:endParaRPr>
          </a:p>
        </p:txBody>
      </p:sp>
      <p:pic>
        <p:nvPicPr>
          <p:cNvPr id="22" name="Picture 11" descr="C:\Users\Admin\Pictures\Year 5\2015-16\Bellboating 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935021">
            <a:off x="2105510" y="2763277"/>
            <a:ext cx="1262063"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descr="H:\police\IMG_217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1280566">
            <a:off x="4536913" y="2045168"/>
            <a:ext cx="1897062"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376540" y="1388534"/>
            <a:ext cx="1923652" cy="646331"/>
          </a:xfrm>
          <a:prstGeom prst="rect">
            <a:avLst/>
          </a:prstGeom>
          <a:noFill/>
        </p:spPr>
        <p:txBody>
          <a:bodyPr wrap="square" rtlCol="0">
            <a:spAutoFit/>
          </a:bodyPr>
          <a:lstStyle/>
          <a:p>
            <a:r>
              <a:rPr lang="en-GB" dirty="0" smtClean="0">
                <a:solidFill>
                  <a:srgbClr val="FF0000"/>
                </a:solidFill>
              </a:rPr>
              <a:t>Police visited Foundation Class</a:t>
            </a:r>
            <a:endParaRPr lang="en-GB" dirty="0">
              <a:solidFill>
                <a:srgbClr val="FF0000"/>
              </a:solidFill>
            </a:endParaRPr>
          </a:p>
        </p:txBody>
      </p:sp>
      <p:sp>
        <p:nvSpPr>
          <p:cNvPr id="15" name="TextBox 14"/>
          <p:cNvSpPr txBox="1"/>
          <p:nvPr/>
        </p:nvSpPr>
        <p:spPr>
          <a:xfrm rot="21259094">
            <a:off x="251520" y="2852936"/>
            <a:ext cx="1944216" cy="400110"/>
          </a:xfrm>
          <a:prstGeom prst="rect">
            <a:avLst/>
          </a:prstGeom>
          <a:noFill/>
        </p:spPr>
        <p:txBody>
          <a:bodyPr wrap="square" rtlCol="0">
            <a:spAutoFit/>
          </a:bodyPr>
          <a:lstStyle/>
          <a:p>
            <a:r>
              <a:rPr lang="en-GB" sz="1000" dirty="0" smtClean="0"/>
              <a:t>Year 6 spent the day as evacuees at Steam Museum</a:t>
            </a:r>
            <a:endParaRPr lang="en-GB" sz="1000" dirty="0"/>
          </a:p>
        </p:txBody>
      </p:sp>
      <p:sp>
        <p:nvSpPr>
          <p:cNvPr id="16" name="TextBox 15"/>
          <p:cNvSpPr txBox="1"/>
          <p:nvPr/>
        </p:nvSpPr>
        <p:spPr>
          <a:xfrm>
            <a:off x="3250890" y="3317573"/>
            <a:ext cx="1175370" cy="1015663"/>
          </a:xfrm>
          <a:prstGeom prst="rect">
            <a:avLst/>
          </a:prstGeom>
          <a:noFill/>
        </p:spPr>
        <p:txBody>
          <a:bodyPr wrap="square" rtlCol="0">
            <a:spAutoFit/>
          </a:bodyPr>
          <a:lstStyle/>
          <a:p>
            <a:r>
              <a:rPr lang="en-GB" sz="1200" dirty="0" smtClean="0"/>
              <a:t>Year 5 and 6 took part in the Banbury Dragon boat races</a:t>
            </a:r>
            <a:endParaRPr lang="en-GB" sz="1200" dirty="0"/>
          </a:p>
        </p:txBody>
      </p:sp>
      <p:sp>
        <p:nvSpPr>
          <p:cNvPr id="17" name="TextBox 16"/>
          <p:cNvSpPr txBox="1"/>
          <p:nvPr/>
        </p:nvSpPr>
        <p:spPr>
          <a:xfrm>
            <a:off x="2441079" y="949078"/>
            <a:ext cx="1534244" cy="646331"/>
          </a:xfrm>
          <a:prstGeom prst="rect">
            <a:avLst/>
          </a:prstGeom>
          <a:noFill/>
        </p:spPr>
        <p:txBody>
          <a:bodyPr wrap="square" rtlCol="0">
            <a:spAutoFit/>
          </a:bodyPr>
          <a:lstStyle/>
          <a:p>
            <a:r>
              <a:rPr lang="en-GB" sz="1200" dirty="0"/>
              <a:t>Year 4 did an Archaeology Investigation</a:t>
            </a:r>
          </a:p>
        </p:txBody>
      </p:sp>
      <p:sp>
        <p:nvSpPr>
          <p:cNvPr id="19" name="Rectangle 18"/>
          <p:cNvSpPr/>
          <p:nvPr/>
        </p:nvSpPr>
        <p:spPr>
          <a:xfrm>
            <a:off x="2649860" y="5301208"/>
            <a:ext cx="2418953" cy="1169551"/>
          </a:xfrm>
          <a:prstGeom prst="rect">
            <a:avLst/>
          </a:prstGeom>
        </p:spPr>
        <p:txBody>
          <a:bodyPr wrap="square">
            <a:spAutoFit/>
          </a:bodyPr>
          <a:lstStyle/>
          <a:p>
            <a:r>
              <a:rPr lang="en-GB" sz="1000" dirty="0"/>
              <a:t>We celebrated National Poetry Day this year by holding Poetry Workshops in each class.  The children began by bringing their favourite poems into school to share with their classmates and then moved onto creating poems of their own, based around their class topic.</a:t>
            </a:r>
          </a:p>
        </p:txBody>
      </p:sp>
      <p:pic>
        <p:nvPicPr>
          <p:cNvPr id="6157" name="Picture 13" descr="http://t1.gstatic.com/images?q=tbn:ANd9GcTchydBT1byOkL6FrYxPaC5ILhYmtHD2HLnUEV-g36JuPvWhbzQ">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5444" y="5885983"/>
            <a:ext cx="1710461" cy="75735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308304" y="5798511"/>
            <a:ext cx="1728192" cy="830997"/>
          </a:xfrm>
          <a:prstGeom prst="rect">
            <a:avLst/>
          </a:prstGeom>
          <a:noFill/>
        </p:spPr>
        <p:txBody>
          <a:bodyPr wrap="square" rtlCol="0">
            <a:spAutoFit/>
          </a:bodyPr>
          <a:lstStyle/>
          <a:p>
            <a:r>
              <a:rPr lang="en-GB" sz="1200" dirty="0" smtClean="0">
                <a:solidFill>
                  <a:srgbClr val="FF0000"/>
                </a:solidFill>
              </a:rPr>
              <a:t>We raised money for the RAF Benevolent fund by wearing red, </a:t>
            </a:r>
            <a:r>
              <a:rPr lang="en-GB" sz="1200" dirty="0" smtClean="0"/>
              <a:t>white</a:t>
            </a:r>
            <a:r>
              <a:rPr lang="en-GB" sz="1200" dirty="0" smtClean="0">
                <a:solidFill>
                  <a:srgbClr val="FF0000"/>
                </a:solidFill>
              </a:rPr>
              <a:t> and blue</a:t>
            </a:r>
            <a:endParaRPr lang="en-GB" sz="1200" dirty="0">
              <a:solidFill>
                <a:srgbClr val="FF0000"/>
              </a:solidFill>
            </a:endParaRPr>
          </a:p>
        </p:txBody>
      </p:sp>
    </p:spTree>
    <p:extLst>
      <p:ext uri="{BB962C8B-B14F-4D97-AF65-F5344CB8AC3E}">
        <p14:creationId xmlns:p14="http://schemas.microsoft.com/office/powerpoint/2010/main" val="3295256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TotalTime>
  <Words>4108</Words>
  <Application>Microsoft Office PowerPoint</Application>
  <PresentationFormat>On-screen Show (4:3)</PresentationFormat>
  <Paragraphs>1250</Paragraphs>
  <Slides>44</Slides>
  <Notes>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 Holy Trinity Catholic School Headteacher’s Report to Governors Autumn 2015</vt:lpstr>
      <vt:lpstr>The Leadership and management of the school</vt:lpstr>
      <vt:lpstr>Staffing</vt:lpstr>
      <vt:lpstr>School Numbers</vt:lpstr>
      <vt:lpstr>Pupil Premium expenditure Total allocated for 2014-2015 £19,500</vt:lpstr>
      <vt:lpstr>Impact of Pupil Premium Funding</vt:lpstr>
      <vt:lpstr>Pupil Premium expenditure Total allocated for 2015-2016 £22,100</vt:lpstr>
      <vt:lpstr>Holy Trinity Catholic School Sport Grant 2015-2016  £8980 </vt:lpstr>
      <vt:lpstr>Just some of the events in Autumn Term</vt:lpstr>
      <vt:lpstr>Assessment</vt:lpstr>
      <vt:lpstr>Staff Development</vt:lpstr>
      <vt:lpstr>Progress of school development plan</vt:lpstr>
      <vt:lpstr>Self Evaluation- Leadership and Management</vt:lpstr>
      <vt:lpstr>Self-Evaluation- Leadership and Management</vt:lpstr>
      <vt:lpstr>The Outcomes of pupils at the school </vt:lpstr>
      <vt:lpstr>2015 Raiseonline Presentation</vt:lpstr>
      <vt:lpstr>PRIOR ATTAINMENT AT KS1</vt:lpstr>
      <vt:lpstr>Contextual Information</vt:lpstr>
      <vt:lpstr>Y1 Phonics Screening Check</vt:lpstr>
      <vt:lpstr>Attainment at KS1</vt:lpstr>
      <vt:lpstr>Attainment of Groups at KS1</vt:lpstr>
      <vt:lpstr>Attainment at KS2</vt:lpstr>
      <vt:lpstr>ANALYSIS OF KS2 data</vt:lpstr>
      <vt:lpstr>Attainment of Groups at KS2</vt:lpstr>
      <vt:lpstr>Progress Measures- Value Added (VA)</vt:lpstr>
      <vt:lpstr>KS1 to 2 expected Progress</vt:lpstr>
      <vt:lpstr>Self Evaluation- Outcomes for pupils</vt:lpstr>
      <vt:lpstr>Early Years</vt:lpstr>
      <vt:lpstr>2014-2015</vt:lpstr>
      <vt:lpstr>2015-2016 Baseline data </vt:lpstr>
      <vt:lpstr>Self Evaluation- Effectiveness of the Early Years</vt:lpstr>
      <vt:lpstr>Personal development, behaviour and welfare</vt:lpstr>
      <vt:lpstr>Attendance</vt:lpstr>
      <vt:lpstr>PowerPoint Presentation</vt:lpstr>
      <vt:lpstr>PowerPoint Presentation</vt:lpstr>
      <vt:lpstr>PowerPoint Presentation</vt:lpstr>
      <vt:lpstr>PowerPoint Presentation</vt:lpstr>
      <vt:lpstr>PowerPoint Presentation</vt:lpstr>
      <vt:lpstr>Quality of teaching, learning and assessment</vt:lpstr>
      <vt:lpstr>Quality of Teaching 2014-2015  Lessons</vt:lpstr>
      <vt:lpstr>Quality of Teaching</vt:lpstr>
      <vt:lpstr>Self evaluation on the quality of teaching, learning and assessment</vt:lpstr>
      <vt:lpstr>PowerPoint Presentation</vt:lpstr>
      <vt:lpstr>Overall Effectiveness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RAISEonline Governor’s Presentation</dc:title>
  <dc:creator>Headteacher</dc:creator>
  <cp:lastModifiedBy>Headteacher</cp:lastModifiedBy>
  <cp:revision>71</cp:revision>
  <cp:lastPrinted>2015-11-18T10:57:56Z</cp:lastPrinted>
  <dcterms:created xsi:type="dcterms:W3CDTF">2015-11-02T12:57:11Z</dcterms:created>
  <dcterms:modified xsi:type="dcterms:W3CDTF">2015-11-26T15:02:44Z</dcterms:modified>
</cp:coreProperties>
</file>